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8" r:id="rId1"/>
  </p:sldMasterIdLst>
  <p:notesMasterIdLst>
    <p:notesMasterId r:id="rId14"/>
  </p:notesMasterIdLst>
  <p:handoutMasterIdLst>
    <p:handoutMasterId r:id="rId15"/>
  </p:handoutMasterIdLst>
  <p:sldIdLst>
    <p:sldId id="263" r:id="rId2"/>
    <p:sldId id="271" r:id="rId3"/>
    <p:sldId id="258" r:id="rId4"/>
    <p:sldId id="264" r:id="rId5"/>
    <p:sldId id="266" r:id="rId6"/>
    <p:sldId id="265" r:id="rId7"/>
    <p:sldId id="267" r:id="rId8"/>
    <p:sldId id="268" r:id="rId9"/>
    <p:sldId id="269" r:id="rId10"/>
    <p:sldId id="270" r:id="rId11"/>
    <p:sldId id="273" r:id="rId12"/>
    <p:sldId id="272" r:id="rId13"/>
  </p:sldIdLst>
  <p:sldSz cx="9144000" cy="6858000" type="screen4x3"/>
  <p:notesSz cx="6858000" cy="9144000"/>
  <p:defaultTextStyle>
    <a:defPPr>
      <a:defRPr lang="en-NZ"/>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4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88" autoAdjust="0"/>
    <p:restoredTop sz="32251" autoAdjust="0"/>
  </p:normalViewPr>
  <p:slideViewPr>
    <p:cSldViewPr snapToObjects="1" showGuides="1">
      <p:cViewPr varScale="1">
        <p:scale>
          <a:sx n="19" d="100"/>
          <a:sy n="19" d="100"/>
        </p:scale>
        <p:origin x="2088" y="2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08" charset="-128"/>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08" charset="-128"/>
              </a:defRPr>
            </a:lvl1pPr>
          </a:lstStyle>
          <a:p>
            <a:pPr>
              <a:defRPr/>
            </a:pPr>
            <a:fld id="{6E73F411-4157-4971-8B41-3E8AD590FC58}" type="datetime1">
              <a:rPr lang="en-NZ"/>
              <a:pPr>
                <a:defRPr/>
              </a:pPr>
              <a:t>25/01/2017</a:t>
            </a:fld>
            <a:endParaRPr lang="en-NZ"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08" charset="-128"/>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4D7F588-E1AD-4B2A-B134-A3EAB7E560B6}" type="slidenum">
              <a:rPr lang="en-NZ" altLang="en-US"/>
              <a:pPr/>
              <a:t>‹#›</a:t>
            </a:fld>
            <a:endParaRPr lang="en-NZ" altLang="en-US" dirty="0"/>
          </a:p>
        </p:txBody>
      </p:sp>
    </p:spTree>
    <p:extLst>
      <p:ext uri="{BB962C8B-B14F-4D97-AF65-F5344CB8AC3E}">
        <p14:creationId xmlns:p14="http://schemas.microsoft.com/office/powerpoint/2010/main" val="23198135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pitchFamily="108" charset="-128"/>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pitchFamily="108" charset="-128"/>
              </a:defRPr>
            </a:lvl1pPr>
          </a:lstStyle>
          <a:p>
            <a:pPr>
              <a:defRPr/>
            </a:pPr>
            <a:fld id="{63F1EA61-72DB-404E-B4FB-134065D231A8}" type="datetime1">
              <a:rPr lang="en-NZ"/>
              <a:pPr>
                <a:defRPr/>
              </a:pPr>
              <a:t>25/01/2017</a:t>
            </a:fld>
            <a:endParaRPr lang="en-NZ"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endParaRPr lang="en-NZ"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pitchFamily="108" charset="-128"/>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2174853-642D-4E1B-BDE0-E597DDC7B267}" type="slidenum">
              <a:rPr lang="en-NZ" altLang="en-US"/>
              <a:pPr/>
              <a:t>‹#›</a:t>
            </a:fld>
            <a:endParaRPr lang="en-NZ" altLang="en-US" dirty="0"/>
          </a:p>
        </p:txBody>
      </p:sp>
    </p:spTree>
    <p:extLst>
      <p:ext uri="{BB962C8B-B14F-4D97-AF65-F5344CB8AC3E}">
        <p14:creationId xmlns:p14="http://schemas.microsoft.com/office/powerpoint/2010/main" val="71948655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0" charset="-128"/>
        <a:cs typeface="ＭＳ Ｐゴシック" pitchFamily="-60"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0"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0"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0"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link.springer.com/book/10.1007/978-1-4419-7802-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ct.govt.nz/programmes-and-initiatives/open-and-transparent-government/open-government-information-and-data-work-program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NZ" sz="1200" b="1" i="0" u="none" strike="noStrike" kern="1200" baseline="0" dirty="0" smtClean="0">
                <a:solidFill>
                  <a:schemeClr val="tx1"/>
                </a:solidFill>
                <a:latin typeface="+mn-lt"/>
                <a:ea typeface="ＭＳ Ｐゴシック" pitchFamily="-60" charset="-128"/>
                <a:cs typeface="ＭＳ Ｐゴシック" pitchFamily="-60" charset="-128"/>
              </a:rPr>
              <a:t>The </a:t>
            </a:r>
            <a:r>
              <a:rPr lang="en-NZ" sz="1200" b="1" i="0" u="none" strike="noStrike" kern="1200" baseline="0" dirty="0" err="1" smtClean="0">
                <a:solidFill>
                  <a:schemeClr val="tx1"/>
                </a:solidFill>
                <a:latin typeface="+mn-lt"/>
                <a:ea typeface="ＭＳ Ｐゴシック" pitchFamily="-60" charset="-128"/>
                <a:cs typeface="ＭＳ Ｐゴシック" pitchFamily="-60" charset="-128"/>
              </a:rPr>
              <a:t>Confidentialisation</a:t>
            </a:r>
            <a:r>
              <a:rPr lang="en-NZ" sz="1200" b="1" i="0" u="none" strike="noStrike" kern="1200" baseline="0" dirty="0" smtClean="0">
                <a:solidFill>
                  <a:schemeClr val="tx1"/>
                </a:solidFill>
                <a:latin typeface="+mn-lt"/>
                <a:ea typeface="ＭＳ Ｐゴシック" pitchFamily="-60" charset="-128"/>
                <a:cs typeface="ＭＳ Ｐゴシック" pitchFamily="-60" charset="-128"/>
              </a:rPr>
              <a:t> Reinvigoration</a:t>
            </a:r>
          </a:p>
          <a:p>
            <a:pPr rtl="0"/>
            <a:r>
              <a:rPr lang="en-US" sz="1200" b="0" i="0" u="none" strike="noStrike" kern="1200" baseline="0" dirty="0" smtClean="0">
                <a:solidFill>
                  <a:schemeClr val="tx1"/>
                </a:solidFill>
                <a:latin typeface="+mn-lt"/>
                <a:ea typeface="ＭＳ Ｐゴシック" pitchFamily="-60" charset="-128"/>
                <a:cs typeface="ＭＳ Ｐゴシック" pitchFamily="-60" charset="-128"/>
              </a:rPr>
              <a:t>- How confidentiality is incorporated within Statistic NZ’s strategic intentions 2016/17-19/20 - selected Confidentiality related quotes from the Statistics NZ annual report and statement of intent published in October 2016. </a:t>
            </a:r>
          </a:p>
          <a:p>
            <a:pPr rtl="0"/>
            <a:r>
              <a:rPr lang="en-US" sz="1200" b="1" i="0" u="none" strike="noStrike" kern="1200" baseline="0" dirty="0" smtClean="0">
                <a:solidFill>
                  <a:schemeClr val="tx1"/>
                </a:solidFill>
                <a:latin typeface="+mn-lt"/>
                <a:ea typeface="ＭＳ Ｐゴシック" pitchFamily="-60" charset="-128"/>
                <a:cs typeface="ＭＳ Ｐゴシック" pitchFamily="-60" charset="-128"/>
              </a:rPr>
              <a:t>- This is a know-about paper, not a know-how paper. It won't tell people how to confidentialise, but it will tell people about why we confidentialise, and where this is made explicit in our high level strategy documents, i.e. in our annual report / statement of intent / four year plan. </a:t>
            </a:r>
          </a:p>
          <a:p>
            <a:pPr rtl="0"/>
            <a:r>
              <a:rPr lang="en-US" sz="1200" b="1" i="0" u="none" strike="noStrike" kern="1200" baseline="0" dirty="0" smtClean="0">
                <a:solidFill>
                  <a:schemeClr val="tx1"/>
                </a:solidFill>
                <a:latin typeface="+mn-lt"/>
                <a:ea typeface="ＭＳ Ｐゴシック" pitchFamily="-60" charset="-128"/>
                <a:cs typeface="ＭＳ Ｐゴシック" pitchFamily="-60" charset="-128"/>
              </a:rPr>
              <a:t>- I’m also intrigued by statements by reliable senior academic authorities on statistics, concerning how stewardship and confidentiality are identical, and what this potentially mean for us in our context.</a:t>
            </a:r>
          </a:p>
          <a:p>
            <a:pPr marL="171450" indent="-171450" rtl="0">
              <a:buFontTx/>
              <a:buChar char="-"/>
            </a:pPr>
            <a:r>
              <a:rPr lang="en-US" sz="1200" b="0" i="0" u="none" strike="noStrike" kern="1200" baseline="0" dirty="0" smtClean="0">
                <a:solidFill>
                  <a:schemeClr val="tx1"/>
                </a:solidFill>
                <a:latin typeface="+mn-lt"/>
                <a:ea typeface="ＭＳ Ｐゴシック" pitchFamily="-60" charset="-128"/>
                <a:cs typeface="ＭＳ Ｐゴシック" pitchFamily="-60" charset="-128"/>
              </a:rPr>
              <a:t>Compiled by Alistair Ramsden, Statistical Analyst, 27 October 2016 </a:t>
            </a:r>
          </a:p>
          <a:p>
            <a:pPr marL="0" indent="0" rtl="0">
              <a:buFontTx/>
              <a:buNone/>
            </a:pPr>
            <a:endParaRPr lang="en-NZ" sz="100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r>
              <a:rPr lang="en-NZ" sz="1000" b="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Source: http://www.stats.govt.nz/about_us/what-we-do/our-publications/annual-reports/annual-report-2016.aspx</a:t>
            </a:r>
          </a:p>
          <a:p>
            <a:r>
              <a:rPr lang="en-NZ" sz="1000" b="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Source: </a:t>
            </a:r>
            <a:r>
              <a:rPr lang="en-NZ" sz="1000" b="0" i="1" u="none" strike="noStrike" kern="1200" baseline="0" dirty="0" smtClean="0">
                <a:solidFill>
                  <a:schemeClr val="tx1"/>
                </a:solidFill>
                <a:latin typeface="Arial" panose="020B0604020202020204" pitchFamily="34" charset="0"/>
                <a:ea typeface="ＭＳ Ｐゴシック" pitchFamily="-60" charset="-128"/>
                <a:cs typeface="Arial" panose="020B0604020202020204" pitchFamily="34" charset="0"/>
              </a:rPr>
              <a:t>Statistics NZ PowerPoint presentation September 2015 – teal (A138147) = Notes://DRDOMMAIL01/CC2574AC0081F71D/F6E01B6BE8D67A1ACC256E8B001C6868/CC8B527A82F7F3BACC257EC3007D97AE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Source: http://images.hngn.com/data/thumbs/full/132373/650/0/0/0/the-big-bang-theory.png</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1</a:t>
            </a:fld>
            <a:endParaRPr lang="en-NZ" altLang="en-US" dirty="0"/>
          </a:p>
        </p:txBody>
      </p:sp>
    </p:spTree>
    <p:extLst>
      <p:ext uri="{BB962C8B-B14F-4D97-AF65-F5344CB8AC3E}">
        <p14:creationId xmlns:p14="http://schemas.microsoft.com/office/powerpoint/2010/main" val="1143091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8. (p.45) Social investment insights [tool]</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We have worked closely with the Treasury to develop Social Investments Insights. The aim of this tool is to make complex data more easily accessible, so it can be used to inform timelier and better-targeted services. The online tool and analysis reports have been made possible through the Integrated Data Service.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The tool takes complex and sensitive data and provides it in a format which easy to use, fast, free, and interactive. </a:t>
            </a:r>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As well as meeting user needs, this tool maintains individual privacy and CONFIDENTIALITY – thereby maintaining trust with the public over the use of their information.</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10</a:t>
            </a:fld>
            <a:endParaRPr lang="en-NZ" altLang="en-US" dirty="0"/>
          </a:p>
        </p:txBody>
      </p:sp>
    </p:spTree>
    <p:extLst>
      <p:ext uri="{BB962C8B-B14F-4D97-AF65-F5344CB8AC3E}">
        <p14:creationId xmlns:p14="http://schemas.microsoft.com/office/powerpoint/2010/main" val="108743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Would you like to know more? </a:t>
            </a:r>
          </a:p>
          <a:p>
            <a:endPar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Join the Confidentiality Network</a:t>
            </a:r>
          </a:p>
          <a:p>
            <a:endPar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The focus of the Confidentiality Network includes:</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Research into assessment of disclosure risk and data protection methods, for microdata and tabular output.</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Documentation of confidentiality 'best practice', and development of standards and tools to ensure consistent practice.</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Increased understanding in the rest of Statistics New Zealand.</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Support for SMAs</a:t>
            </a:r>
          </a:p>
          <a:p>
            <a:endPar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Source: http://tematapihi.stats.govt.nz/AreaHomepagesFolder/Confidentiality%20Network.aspx</a:t>
            </a:r>
          </a:p>
          <a:p>
            <a:endPar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11</a:t>
            </a:fld>
            <a:endParaRPr lang="en-NZ" altLang="en-US" dirty="0"/>
          </a:p>
        </p:txBody>
      </p:sp>
    </p:spTree>
    <p:extLst>
      <p:ext uri="{BB962C8B-B14F-4D97-AF65-F5344CB8AC3E}">
        <p14:creationId xmlns:p14="http://schemas.microsoft.com/office/powerpoint/2010/main" val="2958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dirty="0" smtClean="0">
                <a:latin typeface="Arial" panose="020B0604020202020204" pitchFamily="34" charset="0"/>
                <a:cs typeface="Arial" panose="020B0604020202020204" pitchFamily="34" charset="0"/>
              </a:rPr>
              <a:t>Source: https://si.wsj.net/public/resources/images/BN-KP082_NUMBER_J_20151002110316.jpg</a:t>
            </a:r>
            <a:endParaRPr lang="en-NZ"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12</a:t>
            </a:fld>
            <a:endParaRPr lang="en-NZ" altLang="en-US" dirty="0"/>
          </a:p>
        </p:txBody>
      </p:sp>
    </p:spTree>
    <p:extLst>
      <p:ext uri="{BB962C8B-B14F-4D97-AF65-F5344CB8AC3E}">
        <p14:creationId xmlns:p14="http://schemas.microsoft.com/office/powerpoint/2010/main" val="374447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000" b="1"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Statistics New Zealand's Strategic intentions for the period 2016/17–19/20 Annual report for the year ended 30 June 2016</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Source: http://www.stats.govt.nz/about_us/what-we-do/our-publications/annual-reports/annual-report-2016.aspx</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Statistics New Zealand's Strategic intentions for the period 2016/17–19/20 Annual report for the year ended 30 June 2016   (PDF, 88 pages, 2.73MB)</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Statistics NZ by the numbers for the year ending 30 June 2016 (jpg, 3.4Mb)   (3.21MB)</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NZ" sz="1000" b="0" i="1"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Statistics New Zealand's Strategic intentions for the period 2016/17–19/20 Annual report for the year ended 30 June 2016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brings together our 2015/16 annual report and our 2016/17–19/20 strategic intentions into one document.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This new format allows us to tell a continuous story about our performance and intentions, enabling a clear performance narrative that is connected to our future focus.</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Statistics New Zealand (2016). Statistics New Zealand's Strategic intentions for the period 2016/17–19/20 Annual report  for the year ended 30 June 2016. </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Wellington: Statistics New Zealand. Published 19 October 2016</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2</a:t>
            </a:fld>
            <a:endParaRPr lang="en-NZ" altLang="en-US" dirty="0"/>
          </a:p>
        </p:txBody>
      </p:sp>
    </p:spTree>
    <p:extLst>
      <p:ext uri="{BB962C8B-B14F-4D97-AF65-F5344CB8AC3E}">
        <p14:creationId xmlns:p14="http://schemas.microsoft.com/office/powerpoint/2010/main" val="8158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1. (p.10) Accessible, usable, valuable data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In a world of ever-increasing changes in the pace and amount of data being collected and sought, we envisage that, as a system, New Zealand will need a ‘national data exchange’ model. In this model, flexible infrastructure supports supply and retrieval of data, so the value of the data can be unleashed at points and in forms not currently available. </a:t>
            </a:r>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This open data model will need to be provided in an integrated, robust, and safe environment to protect the privacy and CONFIDENTIALITY of individuals and businesses, while enabling more people and organisations to supply and access data as it is needed through multiple digital channels. </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3</a:t>
            </a:fld>
            <a:endParaRPr lang="en-NZ" altLang="en-US" dirty="0"/>
          </a:p>
        </p:txBody>
      </p:sp>
    </p:spTree>
    <p:extLst>
      <p:ext uri="{BB962C8B-B14F-4D97-AF65-F5344CB8AC3E}">
        <p14:creationId xmlns:p14="http://schemas.microsoft.com/office/powerpoint/2010/main" val="1643171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2. (p.14) Social licence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The proliferation of personal data across the data ecosystem is giving rise to questions about citizens’ privacy and CONFIDENTIALITY.</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 tension exists between the needs of decision-makers to generate insights at much deeper levels than ever before to solve systemic problems – such as the current focus on eliminating child poverty – and the desire of individuals to have their rights and privacy maintained. Our brand as trusted and independent remains strong, and is a foundation that allows us to be successful. However, as we increasingly provide new data-related services, we will need to ensure that we (and the data ecosystem as a whole) maintain our social licence as a trusted steward of the nation’s data and information. </a:t>
            </a:r>
          </a:p>
          <a:p>
            <a:endParaRPr lang="en-NZ" sz="1000" dirty="0" smtClean="0">
              <a:latin typeface="Arial" panose="020B0604020202020204" pitchFamily="34" charset="0"/>
              <a:cs typeface="Arial" panose="020B0604020202020204" pitchFamily="34" charset="0"/>
            </a:endParaRPr>
          </a:p>
          <a:p>
            <a:r>
              <a:rPr lang="en-NZ" sz="1000" dirty="0" smtClean="0">
                <a:latin typeface="Arial" panose="020B0604020202020204" pitchFamily="34" charset="0"/>
                <a:cs typeface="Arial" panose="020B0604020202020204" pitchFamily="34" charset="0"/>
              </a:rPr>
              <a:t>***</a:t>
            </a:r>
          </a:p>
          <a:p>
            <a:endParaRPr lang="en-NZ" sz="1000" dirty="0" smtClean="0">
              <a:latin typeface="Arial" panose="020B0604020202020204" pitchFamily="34" charset="0"/>
              <a:cs typeface="Arial" panose="020B0604020202020204" pitchFamily="34" charset="0"/>
            </a:endParaRPr>
          </a:p>
          <a:p>
            <a:r>
              <a:rPr lang="en-NZ" sz="1000" dirty="0" smtClean="0">
                <a:latin typeface="Arial" panose="020B0604020202020204" pitchFamily="34" charset="0"/>
                <a:cs typeface="Arial" panose="020B0604020202020204" pitchFamily="34" charset="0"/>
              </a:rPr>
              <a:t>Source: https://business-humanrights.org/sites/default/files/images/The-Social-License-John-Morrison.jpg</a:t>
            </a:r>
            <a:endParaRPr lang="en-NZ"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4</a:t>
            </a:fld>
            <a:endParaRPr lang="en-NZ" altLang="en-US" dirty="0"/>
          </a:p>
        </p:txBody>
      </p:sp>
    </p:spTree>
    <p:extLst>
      <p:ext uri="{BB962C8B-B14F-4D97-AF65-F5344CB8AC3E}">
        <p14:creationId xmlns:p14="http://schemas.microsoft.com/office/powerpoint/2010/main" val="154826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3. (p.14) More data is available than ever before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Data is growing exponentially. This has the opportunity to provide greater insights to decision-makers than ever before. Paradoxically, it is increasingly difficult to access the rich information that sits within increasingly larger datasets. </a:t>
            </a:r>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Questions are also being asked about the quality of this data and how to manage it so insights can be harnessed, while balancing privacy and CONFIDENTIALITY requirements and individuals’ desire for control over their own data.</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Decision-makers are increasingly looking to us to provide leadership and advice on: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reusing data where possible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promoting cooperation in data storage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leading the development of data capability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providing data integration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ensuring that New Zealand’s data management and practices are world leading. </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5</a:t>
            </a:fld>
            <a:endParaRPr lang="en-NZ" altLang="en-US" dirty="0"/>
          </a:p>
        </p:txBody>
      </p:sp>
    </p:spTree>
    <p:extLst>
      <p:ext uri="{BB962C8B-B14F-4D97-AF65-F5344CB8AC3E}">
        <p14:creationId xmlns:p14="http://schemas.microsoft.com/office/powerpoint/2010/main" val="176373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4. (p.21) Our strategic functions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The strategic functions describe how Statistics NZ will engage with the data ecosystem and give effect to our roles.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Circling the central core are the strategic functions ‘source’, ‘shape’, ‘enrich’, and ‘sustain’. Through these functions we will efficiently reuse our data assets and access data collected by others to: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minimise burden, maintain supply, and ensure one source of truth </a:t>
            </a:r>
          </a:p>
          <a:p>
            <a:pPr lvl="0"/>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optimise our preparation of data to ensure it remain in as natural state as possible yet is fit for purpose, usable, visible, accessible, and CONFIDENTIAL </a:t>
            </a:r>
            <a:endPar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enrich New Zealand’s most important data and provide quality insights in ways that are meaningful to our customers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conserve and optimise data and statistics as strategic assets so they retain their value and are accessible – now and in the future.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(Note: Data ecosystem = all of the data and its suppliers and users in New Zealand (p.10)) </a:t>
            </a:r>
          </a:p>
          <a:p>
            <a:endPar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a:t>
            </a:r>
          </a:p>
          <a:p>
            <a:endPar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Here’s a further relevant</a:t>
            </a:r>
            <a:r>
              <a:rPr lang="en-NZ" sz="1000" kern="1200" baseline="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quote from</a:t>
            </a:r>
            <a:r>
              <a:rPr lang="en-NZ" sz="1000" kern="1200" baseline="0" dirty="0" smtClean="0">
                <a:solidFill>
                  <a:schemeClr val="tx1"/>
                </a:solidFill>
                <a:effectLst/>
                <a:latin typeface="Arial" panose="020B0604020202020204" pitchFamily="34" charset="0"/>
                <a:ea typeface="ＭＳ Ｐゴシック" pitchFamily="-60" charset="-128"/>
                <a:cs typeface="Arial" panose="020B0604020202020204" pitchFamily="34" charset="0"/>
              </a:rPr>
              <a:t>:</a:t>
            </a:r>
          </a:p>
          <a:p>
            <a:endPar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pPr rtl="0"/>
            <a:r>
              <a:rPr lang="en-NZ" sz="1200" b="0" i="0" u="none" strike="noStrike" kern="1200" baseline="0" dirty="0" smtClean="0">
                <a:solidFill>
                  <a:schemeClr val="tx1"/>
                </a:solidFill>
                <a:latin typeface="+mn-lt"/>
                <a:ea typeface="ＭＳ Ｐゴシック" pitchFamily="-60" charset="-128"/>
                <a:cs typeface="ＭＳ Ｐゴシック" pitchFamily="-60" charset="-128"/>
              </a:rPr>
              <a:t>Duncan, G.T., Elliot, M. and Salazar-González, J.-J. Springer 2011. </a:t>
            </a:r>
            <a:r>
              <a:rPr lang="en-NZ" sz="1200" b="1" i="1" u="none" strike="noStrike" kern="1200" baseline="0" dirty="0" smtClean="0">
                <a:solidFill>
                  <a:schemeClr val="tx1"/>
                </a:solidFill>
                <a:latin typeface="+mn-lt"/>
                <a:ea typeface="ＭＳ Ｐゴシック" pitchFamily="-60" charset="-128"/>
                <a:cs typeface="ＭＳ Ｐゴシック" pitchFamily="-60" charset="-128"/>
              </a:rPr>
              <a:t>Statistical confidentiality. Principles and practice.</a:t>
            </a:r>
            <a:r>
              <a:rPr lang="en-NZ" sz="1200" b="1" i="0" u="none" strike="noStrike" kern="1200" baseline="0" dirty="0" smtClean="0">
                <a:solidFill>
                  <a:schemeClr val="tx1"/>
                </a:solidFill>
                <a:latin typeface="+mn-lt"/>
                <a:ea typeface="ＭＳ Ｐゴシック" pitchFamily="-60" charset="-128"/>
                <a:cs typeface="ＭＳ Ｐゴシック" pitchFamily="-60" charset="-128"/>
              </a:rPr>
              <a:t> </a:t>
            </a:r>
            <a:r>
              <a:rPr lang="en-NZ" sz="1200" b="0" i="0" u="none" strike="noStrike" kern="1200" baseline="0" dirty="0" smtClean="0">
                <a:solidFill>
                  <a:schemeClr val="tx1"/>
                </a:solidFill>
                <a:latin typeface="+mn-lt"/>
                <a:ea typeface="ＭＳ Ｐゴシック" pitchFamily="-60" charset="-128"/>
                <a:cs typeface="ＭＳ Ｐゴシック" pitchFamily="-60" charset="-128"/>
              </a:rPr>
              <a:t>Retrieved from </a:t>
            </a:r>
            <a:r>
              <a:rPr lang="en-NZ" sz="1200" b="0" i="0" u="sng" strike="noStrike" kern="1200" baseline="0" dirty="0" smtClean="0">
                <a:solidFill>
                  <a:schemeClr val="tx1"/>
                </a:solidFill>
                <a:latin typeface="+mn-lt"/>
                <a:ea typeface="ＭＳ Ｐゴシック" pitchFamily="-60" charset="-128"/>
                <a:cs typeface="ＭＳ Ｐゴシック" pitchFamily="-60" charset="-128"/>
                <a:hlinkClick r:id="rId3"/>
              </a:rPr>
              <a:t>http://link.springer.com/book/10.1007%2F978-1-4419-7802-8</a:t>
            </a:r>
            <a:r>
              <a:rPr lang="en-NZ" sz="1200" b="0" i="0" u="none" strike="noStrike" kern="1200" baseline="0" dirty="0" smtClean="0">
                <a:solidFill>
                  <a:schemeClr val="tx1"/>
                </a:solidFill>
                <a:latin typeface="+mn-lt"/>
                <a:ea typeface="ＭＳ Ｐゴシック" pitchFamily="-60" charset="-128"/>
                <a:cs typeface="ＭＳ Ｐゴシック" pitchFamily="-60" charset="-128"/>
                <a:hlinkClick r:id="rId3"/>
              </a:rPr>
              <a:t>. </a:t>
            </a:r>
          </a:p>
          <a:p>
            <a:pPr rtl="0"/>
            <a:endParaRPr lang="en-NZ" sz="1200" b="0" i="0" u="none" strike="noStrike" kern="1200" baseline="0" dirty="0" smtClean="0">
              <a:solidFill>
                <a:schemeClr val="tx1"/>
              </a:solidFill>
              <a:latin typeface="+mn-lt"/>
              <a:ea typeface="ＭＳ Ｐゴシック" pitchFamily="-60" charset="-128"/>
              <a:cs typeface="ＭＳ Ｐゴシック" pitchFamily="-60" charset="-128"/>
            </a:endParaRPr>
          </a:p>
          <a:p>
            <a:pPr rtl="0"/>
            <a:r>
              <a:rPr lang="en-NZ" sz="1200" b="0" i="0" u="none" strike="noStrike" kern="1200" baseline="0" dirty="0" smtClean="0">
                <a:solidFill>
                  <a:schemeClr val="tx1"/>
                </a:solidFill>
                <a:latin typeface="+mn-lt"/>
                <a:ea typeface="ＭＳ Ｐゴシック" pitchFamily="-60" charset="-128"/>
                <a:cs typeface="ＭＳ Ｐゴシック" pitchFamily="-60" charset="-128"/>
              </a:rPr>
              <a:t>(page vi) </a:t>
            </a:r>
            <a:r>
              <a:rPr lang="en-NZ" sz="1200" b="1" i="0" u="none" strike="noStrike" kern="1200" baseline="0" dirty="0" smtClean="0">
                <a:solidFill>
                  <a:schemeClr val="tx1"/>
                </a:solidFill>
                <a:latin typeface="+mn-lt"/>
                <a:ea typeface="ＭＳ Ｐゴシック" pitchFamily="-60" charset="-128"/>
                <a:cs typeface="ＭＳ Ｐゴシック" pitchFamily="-60" charset="-128"/>
              </a:rPr>
              <a:t>“So what exactly is statistical confidentiality? Simply put, it is the stewardship of data to be used for statistical purposes. Stewardship, as expressed in statistical confidentiality, is an active embrace of responsibility for both protecting data and ensuring its beneficial use. Explicitly it requires proper practices for both providing and restricting access to data products.”</a:t>
            </a:r>
            <a:r>
              <a:rPr lang="en-NZ" sz="1200" b="0" i="0" u="none" strike="noStrike" kern="1200" baseline="0" dirty="0" smtClean="0">
                <a:solidFill>
                  <a:schemeClr val="tx1"/>
                </a:solidFill>
                <a:latin typeface="+mn-lt"/>
                <a:ea typeface="ＭＳ Ｐゴシック" pitchFamily="-60" charset="-128"/>
                <a:cs typeface="ＭＳ Ｐゴシック" pitchFamily="-60" charset="-128"/>
              </a:rPr>
              <a:t> </a:t>
            </a:r>
          </a:p>
          <a:p>
            <a:pPr rtl="0"/>
            <a:endParaRPr lang="en-NZ" sz="1200" b="0" i="0" u="none" strike="noStrike" kern="1200" baseline="0" dirty="0" smtClean="0">
              <a:solidFill>
                <a:schemeClr val="tx1"/>
              </a:solidFill>
              <a:latin typeface="+mn-lt"/>
              <a:ea typeface="ＭＳ Ｐゴシック" pitchFamily="-60" charset="-128"/>
              <a:cs typeface="ＭＳ Ｐゴシック" pitchFamily="-60" charset="-128"/>
            </a:endParaRPr>
          </a:p>
          <a:p>
            <a:pPr rtl="0"/>
            <a:r>
              <a:rPr lang="en-NZ" sz="1200" b="1" i="0" u="none" strike="noStrike" kern="1200" baseline="0" dirty="0" smtClean="0">
                <a:solidFill>
                  <a:schemeClr val="tx1"/>
                </a:solidFill>
                <a:latin typeface="+mn-lt"/>
                <a:ea typeface="ＭＳ Ｐゴシック" pitchFamily="-60" charset="-128"/>
                <a:cs typeface="ＭＳ Ｐゴシック" pitchFamily="-60" charset="-128"/>
              </a:rPr>
              <a:t>I’m particularly intrigued by senior academic authorities on statistics </a:t>
            </a:r>
            <a:r>
              <a:rPr lang="en-NZ" sz="1200" b="0" i="0" u="none" strike="noStrike" kern="1200" baseline="0" dirty="0" smtClean="0">
                <a:solidFill>
                  <a:schemeClr val="tx1"/>
                </a:solidFill>
                <a:latin typeface="+mn-lt"/>
                <a:ea typeface="ＭＳ Ｐゴシック" pitchFamily="-60" charset="-128"/>
                <a:cs typeface="ＭＳ Ｐゴシック" pitchFamily="-60" charset="-128"/>
              </a:rPr>
              <a:t>(George T. Duncan is an Emeritus Professor of Statistics with 40 years of tenure at </a:t>
            </a:r>
            <a:r>
              <a:rPr lang="en-NZ" sz="1200" b="0" i="0" kern="1200" dirty="0" smtClean="0">
                <a:solidFill>
                  <a:schemeClr val="tx1"/>
                </a:solidFill>
                <a:effectLst/>
                <a:latin typeface="+mn-lt"/>
                <a:ea typeface="ＭＳ Ｐゴシック" pitchFamily="-60" charset="-128"/>
                <a:cs typeface="ＭＳ Ｐゴシック" pitchFamily="-60" charset="-128"/>
              </a:rPr>
              <a:t>Carnegie Mellon University Pennsylvania</a:t>
            </a:r>
            <a:r>
              <a:rPr lang="en-NZ" sz="1200" b="0" i="0" u="none" strike="noStrike" kern="1200" baseline="0" dirty="0" smtClean="0">
                <a:solidFill>
                  <a:schemeClr val="tx1"/>
                </a:solidFill>
                <a:latin typeface="+mn-lt"/>
                <a:ea typeface="ＭＳ Ｐゴシック" pitchFamily="-60" charset="-128"/>
                <a:cs typeface="ＭＳ Ｐゴシック" pitchFamily="-60" charset="-128"/>
              </a:rPr>
              <a:t>)</a:t>
            </a:r>
            <a:r>
              <a:rPr lang="en-NZ" sz="1200" b="1" i="0" u="none" strike="noStrike" kern="1200" baseline="0" dirty="0" smtClean="0">
                <a:solidFill>
                  <a:schemeClr val="tx1"/>
                </a:solidFill>
                <a:latin typeface="+mn-lt"/>
                <a:ea typeface="ＭＳ Ｐゴシック" pitchFamily="-60" charset="-128"/>
                <a:cs typeface="ＭＳ Ｐゴシック" pitchFamily="-60" charset="-128"/>
              </a:rPr>
              <a:t>, whom we rely upon </a:t>
            </a:r>
            <a:r>
              <a:rPr lang="en-NZ" dirty="0" smtClean="0"/>
              <a:t>(e.g. in Statistics NZ guidance on confidentiality lodged with ict.govt.nz in 2012)</a:t>
            </a:r>
            <a:r>
              <a:rPr lang="en-NZ" sz="1200" b="1" i="0" u="none" strike="noStrike" kern="1200" baseline="0" dirty="0" smtClean="0">
                <a:solidFill>
                  <a:schemeClr val="tx1"/>
                </a:solidFill>
                <a:latin typeface="+mn-lt"/>
                <a:ea typeface="ＭＳ Ｐゴシック" pitchFamily="-60" charset="-128"/>
                <a:cs typeface="ＭＳ Ｐゴシック" pitchFamily="-60" charset="-128"/>
              </a:rPr>
              <a:t>, declaring an identity between stewardship and confidentiality.</a:t>
            </a:r>
          </a:p>
          <a:p>
            <a:pPr rtl="0"/>
            <a:endParaRPr lang="en-NZ" sz="1200" b="1" i="0" u="none" strike="noStrike" kern="1200" baseline="0" dirty="0" smtClean="0">
              <a:solidFill>
                <a:schemeClr val="tx1"/>
              </a:solidFill>
              <a:latin typeface="+mn-lt"/>
              <a:ea typeface="ＭＳ Ｐゴシック" pitchFamily="-60" charset="-128"/>
              <a:cs typeface="ＭＳ Ｐゴシック" pitchFamily="-60" charset="-128"/>
            </a:endParaRPr>
          </a:p>
          <a:p>
            <a:pPr rtl="0"/>
            <a:r>
              <a:rPr lang="en-NZ" sz="1200" b="0" i="1" u="none" strike="noStrike" kern="1200" baseline="0" dirty="0" smtClean="0">
                <a:solidFill>
                  <a:schemeClr val="tx1"/>
                </a:solidFill>
                <a:latin typeface="+mn-lt"/>
                <a:ea typeface="ＭＳ Ｐゴシック" pitchFamily="-60" charset="-128"/>
                <a:cs typeface="ＭＳ Ｐゴシック" pitchFamily="-60" charset="-128"/>
              </a:rPr>
              <a:t>See also: http://www.heinz.cmu.edu/faculty-and-research/faculty-profiles/faculty-details/index.aspx?faculty_id=33</a:t>
            </a:r>
          </a:p>
          <a:p>
            <a:pPr rtl="0"/>
            <a:r>
              <a:rPr lang="en-NZ" sz="1200" b="0" i="1" u="none" strike="noStrike" kern="1200" baseline="0" dirty="0" smtClean="0">
                <a:solidFill>
                  <a:schemeClr val="tx1"/>
                </a:solidFill>
                <a:latin typeface="+mn-lt"/>
                <a:ea typeface="ＭＳ Ｐゴシック" pitchFamily="-60" charset="-128"/>
                <a:cs typeface="ＭＳ Ｐゴシック" pitchFamily="-60" charset="-128"/>
              </a:rPr>
              <a:t>See also: https://www.ict.govt.nz/assets/Uploads/Documents/W1248475-StatsNZConfidentialityGuidance.pdf</a:t>
            </a:r>
          </a:p>
          <a:p>
            <a:pPr rtl="0"/>
            <a:endParaRPr lang="en-NZ" sz="1200" b="0" i="0" u="none" strike="noStrike" kern="1200" baseline="0" dirty="0" smtClean="0">
              <a:solidFill>
                <a:schemeClr val="tx1"/>
              </a:solidFill>
              <a:latin typeface="+mn-lt"/>
              <a:ea typeface="ＭＳ Ｐゴシック" pitchFamily="-60" charset="-128"/>
              <a:cs typeface="ＭＳ Ｐゴシック" pitchFamily="-60" charset="-128"/>
            </a:endParaRP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6</a:t>
            </a:fld>
            <a:endParaRPr lang="en-NZ" altLang="en-US" dirty="0"/>
          </a:p>
        </p:txBody>
      </p:sp>
    </p:spTree>
    <p:extLst>
      <p:ext uri="{BB962C8B-B14F-4D97-AF65-F5344CB8AC3E}">
        <p14:creationId xmlns:p14="http://schemas.microsoft.com/office/powerpoint/2010/main" val="407202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5. (p.23) Figure 6: Our decision-making principles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a:t>
            </a:r>
            <a:r>
              <a:rPr lang="en-NZ" sz="1000" kern="1200" baseline="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TRUST     </a:t>
            </a:r>
          </a:p>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a:t>
            </a:r>
            <a:r>
              <a:rPr lang="en-NZ" sz="1000" b="1" kern="1200" baseline="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Trust and security will remain paramount to the [data] ecosystem     </a:t>
            </a:r>
            <a:endPar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Are we protecting business IN-CONFIDENCE information sufficiently? </a:t>
            </a:r>
          </a:p>
          <a:p>
            <a:pPr lvl="0"/>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Are we sharing the data safely?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(Note: Data ecosystem = all of the data and its suppliers and users in New Zealand (p.10))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(Note: Paramount = more important than anything else; supreme; having supreme power. (Google))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(Note:</a:t>
            </a:r>
            <a:r>
              <a:rPr lang="en-NZ" sz="1000" kern="1200" baseline="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Trust</a:t>
            </a:r>
            <a:r>
              <a:rPr lang="en-NZ" sz="1000" kern="1200" baseline="0" dirty="0" smtClean="0">
                <a:solidFill>
                  <a:schemeClr val="tx1"/>
                </a:solidFill>
                <a:effectLst/>
                <a:latin typeface="Arial" panose="020B0604020202020204" pitchFamily="34" charset="0"/>
                <a:ea typeface="ＭＳ Ｐゴシック" pitchFamily="-60" charset="-128"/>
                <a:cs typeface="Arial" panose="020B0604020202020204" pitchFamily="34" charset="0"/>
              </a:rPr>
              <a:t> relates to social licence; security relates to privacy, confidentiality and security)</a:t>
            </a:r>
            <a:endPar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7</a:t>
            </a:fld>
            <a:endParaRPr lang="en-NZ" altLang="en-US" dirty="0"/>
          </a:p>
        </p:txBody>
      </p:sp>
    </p:spTree>
    <p:extLst>
      <p:ext uri="{BB962C8B-B14F-4D97-AF65-F5344CB8AC3E}">
        <p14:creationId xmlns:p14="http://schemas.microsoft.com/office/powerpoint/2010/main" val="336810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6. (p.24) Figure 7: Our target operating model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Authorising environment – </a:t>
            </a:r>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Legislation will support an “open data first” approach, covering security, privacy and CONFIDENTIALITY, access to quality admin data, and sharing of data. </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Our social licence will allow us to protect and release data. </a:t>
            </a:r>
          </a:p>
          <a:p>
            <a:endParaRPr lang="en-NZ" sz="1000" dirty="0" smtClean="0">
              <a:latin typeface="Arial" panose="020B0604020202020204" pitchFamily="34" charset="0"/>
              <a:cs typeface="Arial" panose="020B0604020202020204" pitchFamily="34" charset="0"/>
            </a:endParaRPr>
          </a:p>
          <a:p>
            <a:r>
              <a:rPr lang="en-NZ" sz="1000" dirty="0" smtClean="0">
                <a:latin typeface="Arial" panose="020B0604020202020204" pitchFamily="34" charset="0"/>
                <a:cs typeface="Arial" panose="020B0604020202020204" pitchFamily="34" charset="0"/>
              </a:rPr>
              <a: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NZ" altLang="en-US" sz="1000" dirty="0" smtClean="0">
              <a:latin typeface="Arial" panose="020B0604020202020204" pitchFamily="34" charset="0"/>
              <a:ea typeface="ＭＳ Ｐゴシック" panose="020B0600070205080204" pitchFamily="34" charset="-128"/>
              <a:cs typeface="Arial" panose="020B0604020202020204"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NZ" altLang="en-US" sz="1000" dirty="0" smtClean="0">
                <a:latin typeface="Arial" panose="020B0604020202020204" pitchFamily="34" charset="0"/>
                <a:ea typeface="ＭＳ Ｐゴシック" panose="020B0600070205080204" pitchFamily="34" charset="-128"/>
                <a:cs typeface="Arial" panose="020B0604020202020204" pitchFamily="34" charset="0"/>
              </a:rPr>
              <a:t>see also: </a:t>
            </a:r>
            <a:r>
              <a:rPr lang="en-NZ" altLang="en-US" sz="1000" dirty="0" smtClean="0">
                <a:latin typeface="Arial" panose="020B0604020202020204" pitchFamily="34" charset="0"/>
                <a:ea typeface="ＭＳ Ｐゴシック" panose="020B0600070205080204" pitchFamily="34" charset="-128"/>
                <a:cs typeface="Arial" panose="020B0604020202020204" pitchFamily="34" charset="0"/>
                <a:hlinkClick r:id="rId3"/>
              </a:rPr>
              <a:t>https://www.ict.govt.nz/programmes-and-initiatives/open-and-transparent-government/open-government-information-and-data-work-programm/</a:t>
            </a:r>
            <a:r>
              <a:rPr lang="en-NZ" altLang="en-US" sz="1000" dirty="0" smtClean="0">
                <a:latin typeface="Arial" panose="020B0604020202020204" pitchFamily="34" charset="0"/>
                <a:ea typeface="ＭＳ Ｐゴシック" panose="020B0600070205080204" pitchFamily="34" charset="-128"/>
                <a:cs typeface="Arial" panose="020B0604020202020204" pitchFamily="34" charset="0"/>
              </a:rPr>
              <a:t> </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The programme aims to:</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make non-personal government-held data and information more widely available and discoverable, easily usable and compliant with open government data principles within the NZ legal context; and</a:t>
            </a:r>
          </a:p>
          <a:p>
            <a:r>
              <a:rPr lang="en-NZ" sz="1000" b="0" i="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facilitate agencies’ release of the non-personal government-held data and information that people, communities, and businesses want to use and re-use.</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8</a:t>
            </a:fld>
            <a:endParaRPr lang="en-NZ" altLang="en-US" dirty="0"/>
          </a:p>
        </p:txBody>
      </p:sp>
    </p:spTree>
    <p:extLst>
      <p:ext uri="{BB962C8B-B14F-4D97-AF65-F5344CB8AC3E}">
        <p14:creationId xmlns:p14="http://schemas.microsoft.com/office/powerpoint/2010/main" val="3846208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7. (p.25) Figure 8: Our core offerings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a:t>
            </a:r>
          </a:p>
          <a:p>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[2] Data services: we provide data in various forms, from untouched to highly enriched. </a:t>
            </a:r>
            <a:r>
              <a:rPr lang="en-NZ" sz="1000" b="1"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We collect data, clean it, de-identify and CONFIDENTIALISE it, and make it available to the New Zealand public.</a:t>
            </a:r>
            <a:r>
              <a:rPr lang="en-NZ" sz="1000" kern="1200" dirty="0" smtClean="0">
                <a:solidFill>
                  <a:schemeClr val="tx1"/>
                </a:solidFill>
                <a:effectLst/>
                <a:latin typeface="Arial" panose="020B0604020202020204" pitchFamily="34" charset="0"/>
                <a:ea typeface="ＭＳ Ｐゴシック" pitchFamily="-60" charset="-128"/>
                <a:cs typeface="Arial" panose="020B0604020202020204" pitchFamily="34" charset="0"/>
              </a:rPr>
              <a:t> We guide customers, intermediaries, suppliers, partners and stakeholders to other data sources. We provide regulation for the New Zealand data ecosystem. </a:t>
            </a:r>
          </a:p>
        </p:txBody>
      </p:sp>
      <p:sp>
        <p:nvSpPr>
          <p:cNvPr id="4" name="Slide Number Placeholder 3"/>
          <p:cNvSpPr>
            <a:spLocks noGrp="1"/>
          </p:cNvSpPr>
          <p:nvPr>
            <p:ph type="sldNum" sz="quarter" idx="10"/>
          </p:nvPr>
        </p:nvSpPr>
        <p:spPr/>
        <p:txBody>
          <a:bodyPr/>
          <a:lstStyle/>
          <a:p>
            <a:fld id="{22174853-642D-4E1B-BDE0-E597DDC7B267}" type="slidenum">
              <a:rPr lang="en-NZ" altLang="en-US" smtClean="0"/>
              <a:pPr/>
              <a:t>9</a:t>
            </a:fld>
            <a:endParaRPr lang="en-NZ" altLang="en-US" dirty="0"/>
          </a:p>
        </p:txBody>
      </p:sp>
    </p:spTree>
    <p:extLst>
      <p:ext uri="{BB962C8B-B14F-4D97-AF65-F5344CB8AC3E}">
        <p14:creationId xmlns:p14="http://schemas.microsoft.com/office/powerpoint/2010/main" val="3542643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575556" y="3284984"/>
            <a:ext cx="8244916" cy="1905000"/>
          </a:xfrm>
          <a:prstGeom prst="rect">
            <a:avLst/>
          </a:prstGeom>
        </p:spPr>
        <p:txBody>
          <a:bodyPr/>
          <a:lstStyle>
            <a:lvl1pPr marL="0" indent="0" algn="ctr">
              <a:buSzPct val="100000"/>
              <a:buFontTx/>
              <a:buNone/>
              <a:defRPr sz="2800" i="1">
                <a:solidFill>
                  <a:schemeClr val="bg1"/>
                </a:solidFill>
                <a:latin typeface="Arial"/>
                <a:cs typeface="Arial"/>
              </a:defRPr>
            </a:lvl1pPr>
            <a:lvl2pPr marL="457200" indent="0" algn="l">
              <a:buFont typeface="Arial"/>
              <a:buChar char="•"/>
              <a:defRPr>
                <a:solidFill>
                  <a:srgbClr val="000000"/>
                </a:solidFill>
                <a:latin typeface="Arial"/>
                <a:cs typeface="Arial"/>
              </a:defRPr>
            </a:lvl2pPr>
            <a:lvl3pPr marL="914400" indent="0" algn="l">
              <a:buFont typeface="Lucida Grande"/>
              <a:buChar char="–"/>
              <a:defRPr baseline="0">
                <a:solidFill>
                  <a:srgbClr val="000000"/>
                </a:solidFill>
                <a:latin typeface="Arial"/>
                <a:cs typeface="Arial"/>
              </a:defRPr>
            </a:lvl3pPr>
            <a:lvl4pPr marL="1371600" indent="0" algn="l">
              <a:buFont typeface="Lucida Grande"/>
              <a:buChar char="»"/>
              <a:defRPr baseline="0">
                <a:solidFill>
                  <a:srgbClr val="000000"/>
                </a:solidFill>
                <a:latin typeface="Arial"/>
                <a:cs typeface="Arial"/>
              </a:defRPr>
            </a:lvl4pPr>
            <a:lvl5pPr marL="1828800" indent="0" algn="l">
              <a:buFont typeface="Arial"/>
              <a:buChar char="•"/>
              <a:defRPr sz="1600" baseline="0">
                <a:solidFill>
                  <a:srgbClr val="000000"/>
                </a:solidFill>
                <a:latin typeface="Arial"/>
                <a:cs typeface="Aria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AU" dirty="0" smtClean="0"/>
          </a:p>
        </p:txBody>
      </p:sp>
    </p:spTree>
    <p:extLst>
      <p:ext uri="{BB962C8B-B14F-4D97-AF65-F5344CB8AC3E}">
        <p14:creationId xmlns:p14="http://schemas.microsoft.com/office/powerpoint/2010/main" val="51057451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p:txBody>
          <a:bodyPr/>
          <a:lstStyle>
            <a:lvl1pPr>
              <a:defRPr/>
            </a:lvl1pPr>
          </a:lstStyle>
          <a:p>
            <a:fld id="{27CCDA63-C080-452D-9C75-E7F824E7F9D6}" type="slidenum">
              <a:rPr lang="en-US" altLang="en-US"/>
              <a:pPr/>
              <a:t>‹#›</a:t>
            </a:fld>
            <a:endParaRPr lang="en-US" altLang="en-US" dirty="0"/>
          </a:p>
        </p:txBody>
      </p:sp>
    </p:spTree>
    <p:extLst>
      <p:ext uri="{BB962C8B-B14F-4D97-AF65-F5344CB8AC3E}">
        <p14:creationId xmlns:p14="http://schemas.microsoft.com/office/powerpoint/2010/main" val="160469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NZ" dirty="0"/>
          </a:p>
        </p:txBody>
      </p:sp>
      <p:sp>
        <p:nvSpPr>
          <p:cNvPr id="3" name="Content Placeholder 2"/>
          <p:cNvSpPr>
            <a:spLocks noGrp="1"/>
          </p:cNvSpPr>
          <p:nvPr>
            <p:ph idx="1"/>
          </p:nvPr>
        </p:nvSpPr>
        <p:spPr>
          <a:xfrm>
            <a:off x="3575050" y="273050"/>
            <a:ext cx="5111750" cy="5853113"/>
          </a:xfrm>
        </p:spPr>
        <p:txBody>
          <a:bodyPr/>
          <a:lstStyle>
            <a:lvl1pPr>
              <a:defRPr sz="2800" baseline="0"/>
            </a:lvl1pPr>
            <a:lvl2pPr>
              <a:defRPr sz="2400" baseline="0"/>
            </a:lvl2pPr>
            <a:lvl3pPr>
              <a:defRPr sz="2000" baseline="0"/>
            </a:lvl3pPr>
            <a:lvl4pPr>
              <a:defRPr sz="1800" baseline="0"/>
            </a:lvl4pPr>
            <a:lvl5pPr>
              <a:defRPr sz="1600" baseline="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p:txBody>
          <a:bodyPr/>
          <a:lstStyle>
            <a:lvl1pPr>
              <a:defRPr/>
            </a:lvl1pPr>
          </a:lstStyle>
          <a:p>
            <a:fld id="{107B3EE3-681B-411B-815A-595F449DE94E}" type="slidenum">
              <a:rPr lang="en-US" altLang="en-US"/>
              <a:pPr/>
              <a:t>‹#›</a:t>
            </a:fld>
            <a:endParaRPr lang="en-US" altLang="en-US" dirty="0"/>
          </a:p>
        </p:txBody>
      </p:sp>
    </p:spTree>
    <p:extLst>
      <p:ext uri="{BB962C8B-B14F-4D97-AF65-F5344CB8AC3E}">
        <p14:creationId xmlns:p14="http://schemas.microsoft.com/office/powerpoint/2010/main" val="1546292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NZ"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p:txBody>
          <a:bodyPr/>
          <a:lstStyle>
            <a:lvl1pPr>
              <a:defRPr/>
            </a:lvl1pPr>
          </a:lstStyle>
          <a:p>
            <a:fld id="{927722EB-F7AB-4E7B-AA9C-F57292D3D448}" type="slidenum">
              <a:rPr lang="en-US" altLang="en-US"/>
              <a:pPr/>
              <a:t>‹#›</a:t>
            </a:fld>
            <a:endParaRPr lang="en-US" altLang="en-US" dirty="0"/>
          </a:p>
        </p:txBody>
      </p:sp>
    </p:spTree>
    <p:extLst>
      <p:ext uri="{BB962C8B-B14F-4D97-AF65-F5344CB8AC3E}">
        <p14:creationId xmlns:p14="http://schemas.microsoft.com/office/powerpoint/2010/main" val="109381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Text Placeholder 8"/>
          <p:cNvSpPr>
            <a:spLocks noGrp="1"/>
          </p:cNvSpPr>
          <p:nvPr>
            <p:ph type="body" idx="13"/>
          </p:nvPr>
        </p:nvSpPr>
        <p:spPr>
          <a:xfrm>
            <a:off x="457200" y="2514600"/>
            <a:ext cx="8229600" cy="3352800"/>
          </a:xfrm>
        </p:spPr>
        <p:txBody>
          <a:bodyPr/>
          <a:lstStyle>
            <a:lvl1pPr>
              <a:buSzPct val="100000"/>
              <a:buFontTx/>
              <a:buBlip>
                <a:blip r:embed="rId2"/>
              </a:buBlip>
              <a:defRPr sz="2800" baseline="0"/>
            </a:lvl1pPr>
            <a:lvl2pPr>
              <a:defRPr sz="2400" baseline="0"/>
            </a:lvl2pPr>
            <a:lvl3pPr>
              <a:defRPr sz="2000" baseline="0"/>
            </a:lvl3pPr>
            <a:lvl4pPr>
              <a:defRPr sz="1800" baseline="0"/>
            </a:lvl4pPr>
            <a:lvl5pPr>
              <a:buFont typeface="Lucida Grande"/>
              <a:buChar char="–"/>
              <a:defRPr/>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4" name="Date Placeholder 3"/>
          <p:cNvSpPr>
            <a:spLocks noGrp="1"/>
          </p:cNvSpPr>
          <p:nvPr>
            <p:ph type="dt" sz="half" idx="14"/>
          </p:nvPr>
        </p:nvSpPr>
        <p:spPr/>
        <p:txBody>
          <a:bodyPr/>
          <a:lstStyle>
            <a:lvl1pPr>
              <a:defRPr/>
            </a:lvl1pPr>
          </a:lstStyle>
          <a:p>
            <a:pPr>
              <a:defRPr/>
            </a:pPr>
            <a:endParaRPr lang="en-NZ" dirty="0"/>
          </a:p>
        </p:txBody>
      </p:sp>
      <p:sp>
        <p:nvSpPr>
          <p:cNvPr id="5" name="Footer Placeholder 4"/>
          <p:cNvSpPr>
            <a:spLocks noGrp="1"/>
          </p:cNvSpPr>
          <p:nvPr>
            <p:ph type="ftr" sz="quarter" idx="15"/>
          </p:nvPr>
        </p:nvSpPr>
        <p:spPr/>
        <p:txBody>
          <a:bodyPr/>
          <a:lstStyle>
            <a:lvl1pPr>
              <a:defRPr/>
            </a:lvl1pPr>
          </a:lstStyle>
          <a:p>
            <a:pPr>
              <a:defRPr/>
            </a:pPr>
            <a:endParaRPr lang="en-US" dirty="0"/>
          </a:p>
        </p:txBody>
      </p:sp>
      <p:sp>
        <p:nvSpPr>
          <p:cNvPr id="6" name="Slide Number Placeholder 5"/>
          <p:cNvSpPr>
            <a:spLocks noGrp="1"/>
          </p:cNvSpPr>
          <p:nvPr>
            <p:ph type="sldNum" sz="quarter" idx="16"/>
          </p:nvPr>
        </p:nvSpPr>
        <p:spPr/>
        <p:txBody>
          <a:bodyPr/>
          <a:lstStyle>
            <a:lvl1pPr>
              <a:defRPr/>
            </a:lvl1pPr>
          </a:lstStyle>
          <a:p>
            <a:fld id="{578048D2-2B05-46F2-9A4D-FE4A40B18D19}" type="slidenum">
              <a:rPr lang="en-NZ" altLang="en-US"/>
              <a:pPr/>
              <a:t>‹#›</a:t>
            </a:fld>
            <a:endParaRPr lang="en-NZ" altLang="en-US" dirty="0"/>
          </a:p>
        </p:txBody>
      </p:sp>
      <p:sp>
        <p:nvSpPr>
          <p:cNvPr id="7" name="Rectangle 6"/>
          <p:cNvSpPr/>
          <p:nvPr userDrawn="1"/>
        </p:nvSpPr>
        <p:spPr>
          <a:xfrm>
            <a:off x="6876256" y="0"/>
            <a:ext cx="2267744" cy="1295400"/>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1124398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9" name="Text Placeholder 8"/>
          <p:cNvSpPr>
            <a:spLocks noGrp="1"/>
          </p:cNvSpPr>
          <p:nvPr>
            <p:ph type="body" idx="13"/>
          </p:nvPr>
        </p:nvSpPr>
        <p:spPr>
          <a:xfrm>
            <a:off x="485804" y="1295400"/>
            <a:ext cx="8229600" cy="4572000"/>
          </a:xfrm>
        </p:spPr>
        <p:txBody>
          <a:bodyPr/>
          <a:lstStyle>
            <a:lvl1pPr>
              <a:buSzPct val="100000"/>
              <a:buFontTx/>
              <a:buBlip>
                <a:blip r:embed="rId2"/>
              </a:buBlip>
              <a:defRPr sz="2800" baseline="0"/>
            </a:lvl1pPr>
            <a:lvl2pPr>
              <a:defRPr sz="2400" baseline="0"/>
            </a:lvl2pPr>
            <a:lvl3pPr>
              <a:defRPr sz="2000" baseline="0"/>
            </a:lvl3pPr>
            <a:lvl4pPr>
              <a:defRPr sz="1800" baseline="0"/>
            </a:lvl4pPr>
            <a:lvl5pPr>
              <a:buFont typeface="Lucida Grande"/>
              <a:buChar char="–"/>
              <a:defRPr/>
            </a:lvl5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3" name="Date Placeholder 3"/>
          <p:cNvSpPr>
            <a:spLocks noGrp="1"/>
          </p:cNvSpPr>
          <p:nvPr>
            <p:ph type="dt" sz="half" idx="14"/>
          </p:nvPr>
        </p:nvSpPr>
        <p:spPr/>
        <p:txBody>
          <a:bodyPr/>
          <a:lstStyle>
            <a:lvl1pPr>
              <a:defRPr/>
            </a:lvl1pPr>
          </a:lstStyle>
          <a:p>
            <a:pPr>
              <a:defRPr/>
            </a:pPr>
            <a:endParaRPr lang="en-NZ" dirty="0"/>
          </a:p>
        </p:txBody>
      </p:sp>
      <p:sp>
        <p:nvSpPr>
          <p:cNvPr id="4" name="Footer Placeholder 4"/>
          <p:cNvSpPr>
            <a:spLocks noGrp="1"/>
          </p:cNvSpPr>
          <p:nvPr>
            <p:ph type="ftr" sz="quarter" idx="15"/>
          </p:nvPr>
        </p:nvSpPr>
        <p:spPr/>
        <p:txBody>
          <a:bodyPr/>
          <a:lstStyle>
            <a:lvl1pPr>
              <a:defRPr/>
            </a:lvl1pPr>
          </a:lstStyle>
          <a:p>
            <a:pPr>
              <a:defRPr/>
            </a:pPr>
            <a:endParaRPr lang="en-US" dirty="0"/>
          </a:p>
        </p:txBody>
      </p:sp>
      <p:sp>
        <p:nvSpPr>
          <p:cNvPr id="5" name="Slide Number Placeholder 5"/>
          <p:cNvSpPr>
            <a:spLocks noGrp="1"/>
          </p:cNvSpPr>
          <p:nvPr>
            <p:ph type="sldNum" sz="quarter" idx="16"/>
          </p:nvPr>
        </p:nvSpPr>
        <p:spPr/>
        <p:txBody>
          <a:bodyPr/>
          <a:lstStyle>
            <a:lvl1pPr>
              <a:defRPr/>
            </a:lvl1pPr>
          </a:lstStyle>
          <a:p>
            <a:fld id="{F98C0C7E-2C66-414B-A52F-96389101C5C7}" type="slidenum">
              <a:rPr lang="en-NZ" altLang="en-US"/>
              <a:pPr/>
              <a:t>‹#›</a:t>
            </a:fld>
            <a:endParaRPr lang="en-NZ" altLang="en-US" dirty="0"/>
          </a:p>
        </p:txBody>
      </p:sp>
    </p:spTree>
    <p:extLst>
      <p:ext uri="{BB962C8B-B14F-4D97-AF65-F5344CB8AC3E}">
        <p14:creationId xmlns:p14="http://schemas.microsoft.com/office/powerpoint/2010/main" val="302515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p:txBody>
          <a:bodyPr/>
          <a:lstStyle>
            <a:lvl1pPr>
              <a:defRPr/>
            </a:lvl1pPr>
          </a:lstStyle>
          <a:p>
            <a:fld id="{B3352610-013F-41C3-A283-125747AF4429}" type="slidenum">
              <a:rPr lang="en-US" altLang="en-US"/>
              <a:pPr/>
              <a:t>‹#›</a:t>
            </a:fld>
            <a:endParaRPr lang="en-US" altLang="en-US" dirty="0"/>
          </a:p>
        </p:txBody>
      </p:sp>
    </p:spTree>
    <p:extLst>
      <p:ext uri="{BB962C8B-B14F-4D97-AF65-F5344CB8AC3E}">
        <p14:creationId xmlns:p14="http://schemas.microsoft.com/office/powerpoint/2010/main" val="371421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685800" y="2057400"/>
            <a:ext cx="3810000" cy="4114800"/>
          </a:xfrm>
        </p:spPr>
        <p:txBody>
          <a:bodyPr/>
          <a:lstStyle>
            <a:lvl1pPr>
              <a:defRPr sz="2800"/>
            </a:lvl1pPr>
            <a:lvl2pPr>
              <a:defRPr sz="2400"/>
            </a:lvl2pPr>
            <a:lvl3pPr>
              <a:defRPr sz="2000"/>
            </a:lvl3pPr>
            <a:lvl4pPr>
              <a:defRPr sz="180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
        <p:nvSpPr>
          <p:cNvPr id="4" name="Content Placeholder 3"/>
          <p:cNvSpPr>
            <a:spLocks noGrp="1"/>
          </p:cNvSpPr>
          <p:nvPr>
            <p:ph sz="half" idx="2"/>
          </p:nvPr>
        </p:nvSpPr>
        <p:spPr>
          <a:xfrm>
            <a:off x="4648200" y="2057400"/>
            <a:ext cx="3810000" cy="4114800"/>
          </a:xfrm>
        </p:spPr>
        <p:txBody>
          <a:bodyPr/>
          <a:lstStyle>
            <a:lvl1pPr>
              <a:defRPr sz="2800"/>
            </a:lvl1pPr>
            <a:lvl2pPr>
              <a:defRPr sz="2400"/>
            </a:lvl2pPr>
            <a:lvl3pPr>
              <a:defRPr sz="2000"/>
            </a:lvl3pPr>
            <a:lvl4pPr>
              <a:defRPr sz="1800"/>
            </a:lvl4pPr>
            <a:lvl5pPr>
              <a:defRPr sz="1600" baseline="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
        <p:nvSpPr>
          <p:cNvPr id="5"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p:txBody>
          <a:bodyPr/>
          <a:lstStyle>
            <a:lvl1pPr>
              <a:defRPr/>
            </a:lvl1pPr>
          </a:lstStyle>
          <a:p>
            <a:fld id="{270955C3-8A7D-40A3-8BE9-122953915420}" type="slidenum">
              <a:rPr lang="en-US" altLang="en-US"/>
              <a:pPr/>
              <a:t>‹#›</a:t>
            </a:fld>
            <a:endParaRPr lang="en-US" altLang="en-US" dirty="0"/>
          </a:p>
        </p:txBody>
      </p:sp>
    </p:spTree>
    <p:extLst>
      <p:ext uri="{BB962C8B-B14F-4D97-AF65-F5344CB8AC3E}">
        <p14:creationId xmlns:p14="http://schemas.microsoft.com/office/powerpoint/2010/main" val="295716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8"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9" name="Rectangle 6"/>
          <p:cNvSpPr>
            <a:spLocks noGrp="1" noChangeArrowheads="1"/>
          </p:cNvSpPr>
          <p:nvPr>
            <p:ph type="sldNum" sz="quarter" idx="12"/>
          </p:nvPr>
        </p:nvSpPr>
        <p:spPr/>
        <p:txBody>
          <a:bodyPr/>
          <a:lstStyle>
            <a:lvl1pPr>
              <a:defRPr/>
            </a:lvl1pPr>
          </a:lstStyle>
          <a:p>
            <a:fld id="{045E2125-8586-40A6-ABDE-B46114BE07AC}" type="slidenum">
              <a:rPr lang="en-US" altLang="en-US"/>
              <a:pPr/>
              <a:t>‹#›</a:t>
            </a:fld>
            <a:endParaRPr lang="en-US" altLang="en-US" dirty="0"/>
          </a:p>
        </p:txBody>
      </p:sp>
    </p:spTree>
    <p:extLst>
      <p:ext uri="{BB962C8B-B14F-4D97-AF65-F5344CB8AC3E}">
        <p14:creationId xmlns:p14="http://schemas.microsoft.com/office/powerpoint/2010/main" val="1173493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Rectangle 4"/>
          <p:cNvSpPr>
            <a:spLocks noGrp="1" noChangeArrowheads="1"/>
          </p:cNvSpPr>
          <p:nvPr>
            <p:ph type="dt" sz="half" idx="10"/>
          </p:nvPr>
        </p:nvSpPr>
        <p:spPr/>
        <p:txBody>
          <a:bodyPr/>
          <a:lstStyle>
            <a:lvl1pPr>
              <a:defRPr/>
            </a:lvl1pPr>
          </a:lstStyle>
          <a:p>
            <a:pPr>
              <a:defRPr/>
            </a:pPr>
            <a:endParaRPr lang="en-US" altLang="en-US" dirty="0"/>
          </a:p>
        </p:txBody>
      </p:sp>
      <p:sp>
        <p:nvSpPr>
          <p:cNvPr id="4" name="Rectangle 5"/>
          <p:cNvSpPr>
            <a:spLocks noGrp="1" noChangeArrowheads="1"/>
          </p:cNvSpPr>
          <p:nvPr>
            <p:ph type="ftr" sz="quarter" idx="11"/>
          </p:nvPr>
        </p:nvSpPr>
        <p:spPr/>
        <p:txBody>
          <a:bodyPr/>
          <a:lstStyle>
            <a:lvl1pPr>
              <a:defRPr/>
            </a:lvl1pPr>
          </a:lstStyle>
          <a:p>
            <a:pPr>
              <a:defRPr/>
            </a:pPr>
            <a:endParaRPr lang="en-US" altLang="en-US" dirty="0"/>
          </a:p>
        </p:txBody>
      </p:sp>
      <p:sp>
        <p:nvSpPr>
          <p:cNvPr id="5" name="Rectangle 6"/>
          <p:cNvSpPr>
            <a:spLocks noGrp="1" noChangeArrowheads="1"/>
          </p:cNvSpPr>
          <p:nvPr>
            <p:ph type="sldNum" sz="quarter" idx="12"/>
          </p:nvPr>
        </p:nvSpPr>
        <p:spPr/>
        <p:txBody>
          <a:bodyPr/>
          <a:lstStyle>
            <a:lvl1pPr>
              <a:defRPr/>
            </a:lvl1pPr>
          </a:lstStyle>
          <a:p>
            <a:fld id="{489D5995-279B-497F-A29C-007EEBE1C543}" type="slidenum">
              <a:rPr lang="en-US" altLang="en-US"/>
              <a:pPr/>
              <a:t>‹#›</a:t>
            </a:fld>
            <a:endParaRPr lang="en-US" altLang="en-US" dirty="0"/>
          </a:p>
        </p:txBody>
      </p:sp>
    </p:spTree>
    <p:extLst>
      <p:ext uri="{BB962C8B-B14F-4D97-AF65-F5344CB8AC3E}">
        <p14:creationId xmlns:p14="http://schemas.microsoft.com/office/powerpoint/2010/main" val="300527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60"/>
            <a:ext cx="8229600" cy="838200"/>
          </a:xfrm>
        </p:spPr>
        <p:txBody>
          <a:bodyPr/>
          <a:lstStyle/>
          <a:p>
            <a:r>
              <a:rPr lang="en-US" dirty="0" smtClean="0"/>
              <a:t>Click to edit Master title style</a:t>
            </a:r>
            <a:endParaRPr lang="en-NZ" dirty="0"/>
          </a:p>
        </p:txBody>
      </p:sp>
      <p:sp>
        <p:nvSpPr>
          <p:cNvPr id="10" name="Text Placeholder 9"/>
          <p:cNvSpPr>
            <a:spLocks noGrp="1"/>
          </p:cNvSpPr>
          <p:nvPr>
            <p:ph type="body" sz="quarter" idx="13"/>
          </p:nvPr>
        </p:nvSpPr>
        <p:spPr>
          <a:xfrm>
            <a:off x="457200" y="2143116"/>
            <a:ext cx="8229600" cy="642934"/>
          </a:xfrm>
        </p:spPr>
        <p:txBody>
          <a:bodyPr/>
          <a:lstStyle>
            <a:lvl1pPr algn="ctr">
              <a:buNone/>
              <a:defRPr sz="2800" baseline="0"/>
            </a:lvl1pPr>
          </a:lstStyle>
          <a:p>
            <a:pPr lvl="0"/>
            <a:r>
              <a:rPr lang="en-US" smtClean="0"/>
              <a:t>Click to edit Master text styles</a:t>
            </a:r>
          </a:p>
        </p:txBody>
      </p:sp>
      <p:sp>
        <p:nvSpPr>
          <p:cNvPr id="12" name="Table Placeholder 11"/>
          <p:cNvSpPr>
            <a:spLocks noGrp="1"/>
          </p:cNvSpPr>
          <p:nvPr>
            <p:ph type="tbl" sz="quarter" idx="14"/>
          </p:nvPr>
        </p:nvSpPr>
        <p:spPr>
          <a:xfrm>
            <a:off x="457200" y="2786051"/>
            <a:ext cx="8229600" cy="3286138"/>
          </a:xfrm>
        </p:spPr>
        <p:txBody>
          <a:bodyPr/>
          <a:lstStyle>
            <a:lvl1pPr>
              <a:defRPr sz="2800"/>
            </a:lvl1pPr>
          </a:lstStyle>
          <a:p>
            <a:pPr lvl="0"/>
            <a:endParaRPr lang="en-NZ" noProof="0" dirty="0"/>
          </a:p>
        </p:txBody>
      </p:sp>
      <p:sp>
        <p:nvSpPr>
          <p:cNvPr id="5" name="Rectangle 4"/>
          <p:cNvSpPr>
            <a:spLocks noGrp="1" noChangeArrowheads="1"/>
          </p:cNvSpPr>
          <p:nvPr>
            <p:ph type="dt" sz="half" idx="15"/>
          </p:nvPr>
        </p:nvSpPr>
        <p:spPr/>
        <p:txBody>
          <a:bodyPr/>
          <a:lstStyle>
            <a:lvl1pPr>
              <a:defRPr/>
            </a:lvl1pPr>
          </a:lstStyle>
          <a:p>
            <a:pPr>
              <a:defRPr/>
            </a:pPr>
            <a:endParaRPr lang="en-US" altLang="en-US" dirty="0"/>
          </a:p>
        </p:txBody>
      </p:sp>
      <p:sp>
        <p:nvSpPr>
          <p:cNvPr id="6" name="Rectangle 5"/>
          <p:cNvSpPr>
            <a:spLocks noGrp="1" noChangeArrowheads="1"/>
          </p:cNvSpPr>
          <p:nvPr>
            <p:ph type="ftr" sz="quarter" idx="16"/>
          </p:nvPr>
        </p:nvSpPr>
        <p:spPr/>
        <p:txBody>
          <a:bodyPr/>
          <a:lstStyle>
            <a:lvl1pPr>
              <a:defRPr/>
            </a:lvl1pPr>
          </a:lstStyle>
          <a:p>
            <a:pPr>
              <a:defRPr/>
            </a:pPr>
            <a:endParaRPr lang="en-US" altLang="en-US" dirty="0"/>
          </a:p>
        </p:txBody>
      </p:sp>
      <p:sp>
        <p:nvSpPr>
          <p:cNvPr id="7" name="Rectangle 6"/>
          <p:cNvSpPr>
            <a:spLocks noGrp="1" noChangeArrowheads="1"/>
          </p:cNvSpPr>
          <p:nvPr>
            <p:ph type="sldNum" sz="quarter" idx="17"/>
          </p:nvPr>
        </p:nvSpPr>
        <p:spPr/>
        <p:txBody>
          <a:bodyPr/>
          <a:lstStyle>
            <a:lvl1pPr>
              <a:defRPr/>
            </a:lvl1pPr>
          </a:lstStyle>
          <a:p>
            <a:fld id="{A3D00332-D430-4599-8599-DBF7F5B150FC}" type="slidenum">
              <a:rPr lang="en-US" altLang="en-US"/>
              <a:pPr/>
              <a:t>‹#›</a:t>
            </a:fld>
            <a:endParaRPr lang="en-US" altLang="en-US" dirty="0"/>
          </a:p>
        </p:txBody>
      </p:sp>
    </p:spTree>
    <p:extLst>
      <p:ext uri="{BB962C8B-B14F-4D97-AF65-F5344CB8AC3E}">
        <p14:creationId xmlns:p14="http://schemas.microsoft.com/office/powerpoint/2010/main" val="1076811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5860"/>
            <a:ext cx="8229600" cy="838200"/>
          </a:xfrm>
        </p:spPr>
        <p:txBody>
          <a:bodyPr/>
          <a:lstStyle/>
          <a:p>
            <a:r>
              <a:rPr lang="en-US" dirty="0" smtClean="0"/>
              <a:t>Click to edit Master title style</a:t>
            </a:r>
            <a:endParaRPr lang="en-NZ" dirty="0"/>
          </a:p>
        </p:txBody>
      </p:sp>
      <p:sp>
        <p:nvSpPr>
          <p:cNvPr id="10" name="Text Placeholder 9"/>
          <p:cNvSpPr>
            <a:spLocks noGrp="1"/>
          </p:cNvSpPr>
          <p:nvPr>
            <p:ph type="body" sz="quarter" idx="13"/>
          </p:nvPr>
        </p:nvSpPr>
        <p:spPr>
          <a:xfrm>
            <a:off x="457200" y="2143116"/>
            <a:ext cx="8229600" cy="642934"/>
          </a:xfrm>
        </p:spPr>
        <p:txBody>
          <a:bodyPr/>
          <a:lstStyle>
            <a:lvl1pPr algn="ctr">
              <a:buNone/>
              <a:defRPr sz="2800" baseline="0"/>
            </a:lvl1pPr>
          </a:lstStyle>
          <a:p>
            <a:pPr lvl="0"/>
            <a:r>
              <a:rPr lang="en-US" smtClean="0"/>
              <a:t>Click to edit Master text styles</a:t>
            </a:r>
          </a:p>
        </p:txBody>
      </p:sp>
      <p:sp>
        <p:nvSpPr>
          <p:cNvPr id="9" name="Chart Placeholder 8"/>
          <p:cNvSpPr>
            <a:spLocks noGrp="1"/>
          </p:cNvSpPr>
          <p:nvPr>
            <p:ph type="chart" sz="quarter" idx="14"/>
          </p:nvPr>
        </p:nvSpPr>
        <p:spPr>
          <a:xfrm>
            <a:off x="457200" y="2786050"/>
            <a:ext cx="8229600" cy="3286138"/>
          </a:xfrm>
        </p:spPr>
        <p:txBody>
          <a:bodyPr/>
          <a:lstStyle>
            <a:lvl1pPr>
              <a:defRPr sz="2800"/>
            </a:lvl1pPr>
          </a:lstStyle>
          <a:p>
            <a:pPr lvl="0"/>
            <a:endParaRPr lang="en-NZ" noProof="0" dirty="0"/>
          </a:p>
        </p:txBody>
      </p:sp>
      <p:sp>
        <p:nvSpPr>
          <p:cNvPr id="5" name="Rectangle 4"/>
          <p:cNvSpPr>
            <a:spLocks noGrp="1" noChangeArrowheads="1"/>
          </p:cNvSpPr>
          <p:nvPr>
            <p:ph type="dt" sz="half" idx="15"/>
          </p:nvPr>
        </p:nvSpPr>
        <p:spPr/>
        <p:txBody>
          <a:bodyPr/>
          <a:lstStyle>
            <a:lvl1pPr>
              <a:defRPr/>
            </a:lvl1pPr>
          </a:lstStyle>
          <a:p>
            <a:pPr>
              <a:defRPr/>
            </a:pPr>
            <a:endParaRPr lang="en-US" altLang="en-US" dirty="0"/>
          </a:p>
        </p:txBody>
      </p:sp>
      <p:sp>
        <p:nvSpPr>
          <p:cNvPr id="6" name="Rectangle 5"/>
          <p:cNvSpPr>
            <a:spLocks noGrp="1" noChangeArrowheads="1"/>
          </p:cNvSpPr>
          <p:nvPr>
            <p:ph type="ftr" sz="quarter" idx="16"/>
          </p:nvPr>
        </p:nvSpPr>
        <p:spPr/>
        <p:txBody>
          <a:bodyPr/>
          <a:lstStyle>
            <a:lvl1pPr>
              <a:defRPr/>
            </a:lvl1pPr>
          </a:lstStyle>
          <a:p>
            <a:pPr>
              <a:defRPr/>
            </a:pPr>
            <a:endParaRPr lang="en-US" altLang="en-US" dirty="0"/>
          </a:p>
        </p:txBody>
      </p:sp>
      <p:sp>
        <p:nvSpPr>
          <p:cNvPr id="7" name="Rectangle 6"/>
          <p:cNvSpPr>
            <a:spLocks noGrp="1" noChangeArrowheads="1"/>
          </p:cNvSpPr>
          <p:nvPr>
            <p:ph type="sldNum" sz="quarter" idx="17"/>
          </p:nvPr>
        </p:nvSpPr>
        <p:spPr/>
        <p:txBody>
          <a:bodyPr/>
          <a:lstStyle>
            <a:lvl1pPr>
              <a:defRPr/>
            </a:lvl1pPr>
          </a:lstStyle>
          <a:p>
            <a:fld id="{57F704F7-7EF5-433E-85DF-BD4CD05D1DB7}" type="slidenum">
              <a:rPr lang="en-US" altLang="en-US"/>
              <a:pPr/>
              <a:t>‹#›</a:t>
            </a:fld>
            <a:endParaRPr lang="en-US" altLang="en-US" dirty="0"/>
          </a:p>
        </p:txBody>
      </p:sp>
    </p:spTree>
    <p:extLst>
      <p:ext uri="{BB962C8B-B14F-4D97-AF65-F5344CB8AC3E}">
        <p14:creationId xmlns:p14="http://schemas.microsoft.com/office/powerpoint/2010/main" val="2067985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27" name="Title Placeholder 1"/>
          <p:cNvSpPr>
            <a:spLocks noGrp="1"/>
          </p:cNvSpPr>
          <p:nvPr>
            <p:ph type="title"/>
          </p:nvPr>
        </p:nvSpPr>
        <p:spPr bwMode="auto">
          <a:xfrm>
            <a:off x="457200" y="12954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AU" altLang="en-US" smtClean="0"/>
              <a:t>Heading one – click here to add title</a:t>
            </a:r>
            <a:endParaRPr lang="en-NZ" altLang="en-US" smtClean="0"/>
          </a:p>
        </p:txBody>
      </p:sp>
      <p:sp>
        <p:nvSpPr>
          <p:cNvPr id="1028" name="Text Placeholder 2"/>
          <p:cNvSpPr>
            <a:spLocks noGrp="1"/>
          </p:cNvSpPr>
          <p:nvPr>
            <p:ph type="body" idx="1"/>
          </p:nvPr>
        </p:nvSpPr>
        <p:spPr bwMode="auto">
          <a:xfrm>
            <a:off x="457200" y="2514600"/>
            <a:ext cx="8229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smtClean="0"/>
              <a:t>Click to edit Master text styles</a:t>
            </a:r>
          </a:p>
          <a:p>
            <a:pPr lvl="1"/>
            <a:r>
              <a:rPr lang="en-AU" altLang="en-US" smtClean="0"/>
              <a:t>Second level</a:t>
            </a:r>
          </a:p>
          <a:p>
            <a:pPr lvl="2"/>
            <a:r>
              <a:rPr lang="en-AU" altLang="en-US" smtClean="0"/>
              <a:t>Third level</a:t>
            </a:r>
          </a:p>
          <a:p>
            <a:pPr lvl="3"/>
            <a:r>
              <a:rPr lang="en-AU" altLang="en-US" smtClean="0"/>
              <a:t>Fourth level</a:t>
            </a:r>
          </a:p>
          <a:p>
            <a:pPr lvl="4"/>
            <a:r>
              <a:rPr lang="en-AU" altLang="en-US" smtClean="0"/>
              <a:t>Fifth level</a:t>
            </a:r>
            <a:endParaRPr lang="en-US" altLang="en-US" smtClean="0"/>
          </a:p>
        </p:txBody>
      </p:sp>
      <p:sp>
        <p:nvSpPr>
          <p:cNvPr id="4" name="Date Placeholder 3"/>
          <p:cNvSpPr>
            <a:spLocks noGrp="1"/>
          </p:cNvSpPr>
          <p:nvPr>
            <p:ph type="dt" sz="half" idx="2"/>
          </p:nvPr>
        </p:nvSpPr>
        <p:spPr>
          <a:xfrm>
            <a:off x="457200" y="6173788"/>
            <a:ext cx="2133600" cy="227012"/>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charset="0"/>
                <a:ea typeface="ＭＳ Ｐゴシック" pitchFamily="108" charset="-128"/>
              </a:defRPr>
            </a:lvl1pPr>
          </a:lstStyle>
          <a:p>
            <a:pPr>
              <a:defRPr/>
            </a:pPr>
            <a:endParaRPr lang="en-NZ" dirty="0"/>
          </a:p>
        </p:txBody>
      </p:sp>
      <p:sp>
        <p:nvSpPr>
          <p:cNvPr id="5" name="Footer Placeholder 4"/>
          <p:cNvSpPr>
            <a:spLocks noGrp="1"/>
          </p:cNvSpPr>
          <p:nvPr>
            <p:ph type="ftr" sz="quarter" idx="3"/>
          </p:nvPr>
        </p:nvSpPr>
        <p:spPr>
          <a:xfrm>
            <a:off x="3124200" y="6173788"/>
            <a:ext cx="2895600" cy="227012"/>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charset="0"/>
                <a:ea typeface="ＭＳ Ｐゴシック" pitchFamily="108" charset="-128"/>
              </a:defRPr>
            </a:lvl1pPr>
          </a:lstStyle>
          <a:p>
            <a:pPr>
              <a:defRPr/>
            </a:pPr>
            <a:endParaRPr lang="en-NZ" dirty="0"/>
          </a:p>
        </p:txBody>
      </p:sp>
      <p:sp>
        <p:nvSpPr>
          <p:cNvPr id="6" name="Slide Number Placeholder 5"/>
          <p:cNvSpPr>
            <a:spLocks noGrp="1"/>
          </p:cNvSpPr>
          <p:nvPr>
            <p:ph type="sldNum" sz="quarter" idx="4"/>
          </p:nvPr>
        </p:nvSpPr>
        <p:spPr>
          <a:xfrm>
            <a:off x="6553200" y="6173788"/>
            <a:ext cx="2133600" cy="227012"/>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9A3D208-9121-4DB7-A6AA-0DC1017EBC0C}" type="slidenum">
              <a:rPr lang="en-NZ" altLang="en-US"/>
              <a:pPr/>
              <a:t>‹#›</a:t>
            </a:fld>
            <a:endParaRPr lang="en-NZ" altLang="en-US" dirty="0"/>
          </a:p>
        </p:txBody>
      </p:sp>
    </p:spTree>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Lst>
  <p:hf hdr="0"/>
  <p:txStyles>
    <p:titleStyle>
      <a:lvl1pPr algn="ctr" defTabSz="457200" rtl="0" eaLnBrk="0" fontAlgn="base" hangingPunct="0">
        <a:spcBef>
          <a:spcPct val="0"/>
        </a:spcBef>
        <a:spcAft>
          <a:spcPct val="0"/>
        </a:spcAft>
        <a:defRPr sz="3600" kern="1200">
          <a:solidFill>
            <a:srgbClr val="346666"/>
          </a:solidFill>
          <a:latin typeface="Arial"/>
          <a:ea typeface="ＭＳ Ｐゴシック" pitchFamily="124" charset="-128"/>
          <a:cs typeface="Arial"/>
        </a:defRPr>
      </a:lvl1pPr>
      <a:lvl2pPr algn="ctr" defTabSz="457200" rtl="0" eaLnBrk="0" fontAlgn="base" hangingPunct="0">
        <a:spcBef>
          <a:spcPct val="0"/>
        </a:spcBef>
        <a:spcAft>
          <a:spcPct val="0"/>
        </a:spcAft>
        <a:defRPr sz="3600">
          <a:solidFill>
            <a:srgbClr val="346666"/>
          </a:solidFill>
          <a:latin typeface="Arial" pitchFamily="124" charset="0"/>
          <a:ea typeface="ＭＳ Ｐゴシック" pitchFamily="124" charset="-128"/>
          <a:cs typeface="Arial" charset="0"/>
        </a:defRPr>
      </a:lvl2pPr>
      <a:lvl3pPr algn="ctr" defTabSz="457200" rtl="0" eaLnBrk="0" fontAlgn="base" hangingPunct="0">
        <a:spcBef>
          <a:spcPct val="0"/>
        </a:spcBef>
        <a:spcAft>
          <a:spcPct val="0"/>
        </a:spcAft>
        <a:defRPr sz="3600">
          <a:solidFill>
            <a:srgbClr val="346666"/>
          </a:solidFill>
          <a:latin typeface="Arial" pitchFamily="124" charset="0"/>
          <a:ea typeface="ＭＳ Ｐゴシック" pitchFamily="124" charset="-128"/>
          <a:cs typeface="Arial" charset="0"/>
        </a:defRPr>
      </a:lvl3pPr>
      <a:lvl4pPr algn="ctr" defTabSz="457200" rtl="0" eaLnBrk="0" fontAlgn="base" hangingPunct="0">
        <a:spcBef>
          <a:spcPct val="0"/>
        </a:spcBef>
        <a:spcAft>
          <a:spcPct val="0"/>
        </a:spcAft>
        <a:defRPr sz="3600">
          <a:solidFill>
            <a:srgbClr val="346666"/>
          </a:solidFill>
          <a:latin typeface="Arial" pitchFamily="124" charset="0"/>
          <a:ea typeface="ＭＳ Ｐゴシック" pitchFamily="124" charset="-128"/>
          <a:cs typeface="Arial" charset="0"/>
        </a:defRPr>
      </a:lvl4pPr>
      <a:lvl5pPr algn="ctr" defTabSz="457200" rtl="0" eaLnBrk="0" fontAlgn="base" hangingPunct="0">
        <a:spcBef>
          <a:spcPct val="0"/>
        </a:spcBef>
        <a:spcAft>
          <a:spcPct val="0"/>
        </a:spcAft>
        <a:defRPr sz="3600">
          <a:solidFill>
            <a:srgbClr val="346666"/>
          </a:solidFill>
          <a:latin typeface="Arial" pitchFamily="124" charset="0"/>
          <a:ea typeface="ＭＳ Ｐゴシック" pitchFamily="124" charset="-128"/>
          <a:cs typeface="Arial" charset="0"/>
        </a:defRPr>
      </a:lvl5pPr>
      <a:lvl6pPr marL="457200" algn="ctr" defTabSz="457200" rtl="0" fontAlgn="base">
        <a:spcBef>
          <a:spcPct val="0"/>
        </a:spcBef>
        <a:spcAft>
          <a:spcPct val="0"/>
        </a:spcAft>
        <a:defRPr sz="3600">
          <a:solidFill>
            <a:srgbClr val="346666"/>
          </a:solidFill>
          <a:latin typeface="Arial" pitchFamily="124" charset="0"/>
          <a:ea typeface="ＭＳ Ｐゴシック" pitchFamily="124" charset="-128"/>
        </a:defRPr>
      </a:lvl6pPr>
      <a:lvl7pPr marL="914400" algn="ctr" defTabSz="457200" rtl="0" fontAlgn="base">
        <a:spcBef>
          <a:spcPct val="0"/>
        </a:spcBef>
        <a:spcAft>
          <a:spcPct val="0"/>
        </a:spcAft>
        <a:defRPr sz="3600">
          <a:solidFill>
            <a:srgbClr val="346666"/>
          </a:solidFill>
          <a:latin typeface="Arial" pitchFamily="124" charset="0"/>
          <a:ea typeface="ＭＳ Ｐゴシック" pitchFamily="124" charset="-128"/>
        </a:defRPr>
      </a:lvl7pPr>
      <a:lvl8pPr marL="1371600" algn="ctr" defTabSz="457200" rtl="0" fontAlgn="base">
        <a:spcBef>
          <a:spcPct val="0"/>
        </a:spcBef>
        <a:spcAft>
          <a:spcPct val="0"/>
        </a:spcAft>
        <a:defRPr sz="3600">
          <a:solidFill>
            <a:srgbClr val="346666"/>
          </a:solidFill>
          <a:latin typeface="Arial" pitchFamily="124" charset="0"/>
          <a:ea typeface="ＭＳ Ｐゴシック" pitchFamily="124" charset="-128"/>
        </a:defRPr>
      </a:lvl8pPr>
      <a:lvl9pPr marL="1828800" algn="ctr" defTabSz="457200" rtl="0" fontAlgn="base">
        <a:spcBef>
          <a:spcPct val="0"/>
        </a:spcBef>
        <a:spcAft>
          <a:spcPct val="0"/>
        </a:spcAft>
        <a:defRPr sz="3600">
          <a:solidFill>
            <a:srgbClr val="346666"/>
          </a:solidFill>
          <a:latin typeface="Arial" pitchFamily="124" charset="0"/>
          <a:ea typeface="ＭＳ Ｐゴシック" pitchFamily="124" charset="-128"/>
        </a:defRPr>
      </a:lvl9pPr>
    </p:titleStyle>
    <p:bodyStyle>
      <a:lvl1pPr marL="342900" indent="-342900" algn="l" defTabSz="457200" rtl="0" eaLnBrk="0" fontAlgn="base" hangingPunct="0">
        <a:spcBef>
          <a:spcPct val="20000"/>
        </a:spcBef>
        <a:spcAft>
          <a:spcPct val="0"/>
        </a:spcAft>
        <a:buSzPct val="100000"/>
        <a:buBlip>
          <a:blip r:embed="rId15"/>
        </a:buBlip>
        <a:defRPr sz="3200" kern="1200">
          <a:solidFill>
            <a:schemeClr val="tx1"/>
          </a:solidFill>
          <a:latin typeface="Arial"/>
          <a:ea typeface="ＭＳ Ｐゴシック" pitchFamily="12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itchFamily="124" charset="-128"/>
          <a:cs typeface="Arial"/>
        </a:defRPr>
      </a:lvl2pPr>
      <a:lvl3pPr marL="1143000" indent="-228600" algn="l" defTabSz="457200" rtl="0" eaLnBrk="0" fontAlgn="base" hangingPunct="0">
        <a:spcBef>
          <a:spcPct val="20000"/>
        </a:spcBef>
        <a:spcAft>
          <a:spcPct val="0"/>
        </a:spcAft>
        <a:buFont typeface="Lucida Grande" pitchFamily="108" charset="0"/>
        <a:buChar char="–"/>
        <a:defRPr sz="2400" kern="1200">
          <a:solidFill>
            <a:schemeClr val="tx1"/>
          </a:solidFill>
          <a:latin typeface="Arial"/>
          <a:ea typeface="ＭＳ Ｐゴシック" pitchFamily="124" charset="-128"/>
          <a:cs typeface="Arial"/>
        </a:defRPr>
      </a:lvl3pPr>
      <a:lvl4pPr marL="1600200" indent="-228600" algn="l" defTabSz="457200" rtl="0" eaLnBrk="0" fontAlgn="base" hangingPunct="0">
        <a:spcBef>
          <a:spcPct val="20000"/>
        </a:spcBef>
        <a:spcAft>
          <a:spcPct val="0"/>
        </a:spcAft>
        <a:buFont typeface="Lucida Grande" pitchFamily="108" charset="0"/>
        <a:buChar char="»"/>
        <a:defRPr sz="2000" kern="1200">
          <a:solidFill>
            <a:schemeClr val="tx1"/>
          </a:solidFill>
          <a:latin typeface="Arial"/>
          <a:ea typeface="ＭＳ Ｐゴシック" pitchFamily="12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ＭＳ Ｐゴシック" pitchFamily="12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innovation.stats.govt.nz/initiatives/social-investment-insight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tematapihi.stats.govt.nz/AreaHomepagesFolder/Confidentiality%20Network.asp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tats.govt.nz/about_us/what-we-do/our-publications/annual-reports/annual-report-2016.aspx"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ict.govt.nz/programmes-and-initiatives/open-and-transparent-government/open-government-information-and-data-work-programm/" TargetMode="External"/><Relationship Id="rId5" Type="http://schemas.openxmlformats.org/officeDocument/2006/relationships/image" Target="../media/image4.tif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NZ" dirty="0" smtClean="0"/>
              <a:t>How confidentiality is incorporated in Statistic </a:t>
            </a:r>
            <a:r>
              <a:rPr lang="en-NZ" dirty="0"/>
              <a:t>NZ’s s</a:t>
            </a:r>
            <a:r>
              <a:rPr lang="en-NZ" dirty="0" smtClean="0"/>
              <a:t>trategic intentions 2016/17-19/20</a:t>
            </a:r>
          </a:p>
          <a:p>
            <a:pPr algn="r"/>
            <a:r>
              <a:rPr lang="en-NZ" sz="1400" dirty="0" smtClean="0"/>
              <a:t>Alistair Ramsden, Statistical Analyst</a:t>
            </a:r>
            <a:endParaRPr lang="en-NZ" sz="1400" dirty="0"/>
          </a:p>
        </p:txBody>
      </p:sp>
      <p:sp>
        <p:nvSpPr>
          <p:cNvPr id="3" name="TextBox 3"/>
          <p:cNvSpPr txBox="1">
            <a:spLocks noChangeArrowheads="1"/>
          </p:cNvSpPr>
          <p:nvPr/>
        </p:nvSpPr>
        <p:spPr bwMode="auto">
          <a:xfrm>
            <a:off x="7086600" y="6096000"/>
            <a:ext cx="18288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108" charset="-128"/>
              </a:defRPr>
            </a:lvl1pPr>
            <a:lvl2pPr marL="742950" indent="-285750" eaLnBrk="0" hangingPunct="0">
              <a:defRPr>
                <a:solidFill>
                  <a:schemeClr val="tx1"/>
                </a:solidFill>
                <a:latin typeface="Arial" charset="0"/>
                <a:ea typeface="ＭＳ Ｐゴシック" pitchFamily="108" charset="-128"/>
              </a:defRPr>
            </a:lvl2pPr>
            <a:lvl3pPr marL="1143000" indent="-228600" eaLnBrk="0" hangingPunct="0">
              <a:defRPr>
                <a:solidFill>
                  <a:schemeClr val="tx1"/>
                </a:solidFill>
                <a:latin typeface="Arial" charset="0"/>
                <a:ea typeface="ＭＳ Ｐゴシック" pitchFamily="108" charset="-128"/>
              </a:defRPr>
            </a:lvl3pPr>
            <a:lvl4pPr marL="1600200" indent="-228600" eaLnBrk="0" hangingPunct="0">
              <a:defRPr>
                <a:solidFill>
                  <a:schemeClr val="tx1"/>
                </a:solidFill>
                <a:latin typeface="Arial" charset="0"/>
                <a:ea typeface="ＭＳ Ｐゴシック" pitchFamily="108" charset="-128"/>
              </a:defRPr>
            </a:lvl4pPr>
            <a:lvl5pPr marL="2057400" indent="-228600" eaLnBrk="0" hangingPunct="0">
              <a:defRPr>
                <a:solidFill>
                  <a:schemeClr val="tx1"/>
                </a:solidFill>
                <a:latin typeface="Arial" charset="0"/>
                <a:ea typeface="ＭＳ Ｐゴシック" pitchFamily="108"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108"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108"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108"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108" charset="-128"/>
              </a:defRPr>
            </a:lvl9pPr>
          </a:lstStyle>
          <a:p>
            <a:pPr algn="r" eaLnBrk="1" hangingPunct="1"/>
            <a:r>
              <a:rPr lang="en-NZ" altLang="en-US" sz="1400" dirty="0" smtClean="0">
                <a:solidFill>
                  <a:schemeClr val="bg1"/>
                </a:solidFill>
              </a:rPr>
              <a:t>November 2016</a:t>
            </a:r>
            <a:endParaRPr lang="en-NZ" altLang="en-US" sz="1400" dirty="0">
              <a:solidFill>
                <a:schemeClr val="bg1"/>
              </a:solidFill>
            </a:endParaRPr>
          </a:p>
        </p:txBody>
      </p:sp>
      <p:sp>
        <p:nvSpPr>
          <p:cNvPr id="5" name="Subtitle 2"/>
          <p:cNvSpPr txBox="1">
            <a:spLocks/>
          </p:cNvSpPr>
          <p:nvPr/>
        </p:nvSpPr>
        <p:spPr bwMode="auto">
          <a:xfrm>
            <a:off x="575556" y="1646634"/>
            <a:ext cx="8316924" cy="16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defTabSz="457200" rtl="0" eaLnBrk="0" fontAlgn="base" hangingPunct="0">
              <a:spcBef>
                <a:spcPct val="20000"/>
              </a:spcBef>
              <a:spcAft>
                <a:spcPct val="0"/>
              </a:spcAft>
              <a:buSzPct val="100000"/>
              <a:buFontTx/>
              <a:buNone/>
              <a:defRPr sz="2800" i="1" kern="1200">
                <a:solidFill>
                  <a:schemeClr val="bg1"/>
                </a:solidFill>
                <a:latin typeface="Arial"/>
                <a:ea typeface="ＭＳ Ｐゴシック" pitchFamily="124" charset="-128"/>
                <a:cs typeface="Arial"/>
              </a:defRPr>
            </a:lvl1pPr>
            <a:lvl2pPr marL="457200" indent="0" algn="l" defTabSz="457200" rtl="0" eaLnBrk="0" fontAlgn="base" hangingPunct="0">
              <a:spcBef>
                <a:spcPct val="20000"/>
              </a:spcBef>
              <a:spcAft>
                <a:spcPct val="0"/>
              </a:spcAft>
              <a:buFont typeface="Arial"/>
              <a:buChar char="•"/>
              <a:defRPr sz="2800" kern="1200">
                <a:solidFill>
                  <a:srgbClr val="000000"/>
                </a:solidFill>
                <a:latin typeface="Arial"/>
                <a:ea typeface="ＭＳ Ｐゴシック" pitchFamily="124" charset="-128"/>
                <a:cs typeface="Arial"/>
              </a:defRPr>
            </a:lvl2pPr>
            <a:lvl3pPr marL="914400" indent="0" algn="l" defTabSz="457200" rtl="0" eaLnBrk="0" fontAlgn="base" hangingPunct="0">
              <a:spcBef>
                <a:spcPct val="20000"/>
              </a:spcBef>
              <a:spcAft>
                <a:spcPct val="0"/>
              </a:spcAft>
              <a:buFont typeface="Lucida Grande"/>
              <a:buChar char="–"/>
              <a:defRPr sz="2400" kern="1200" baseline="0">
                <a:solidFill>
                  <a:srgbClr val="000000"/>
                </a:solidFill>
                <a:latin typeface="Arial"/>
                <a:ea typeface="ＭＳ Ｐゴシック" pitchFamily="124" charset="-128"/>
                <a:cs typeface="Arial"/>
              </a:defRPr>
            </a:lvl3pPr>
            <a:lvl4pPr marL="1371600" indent="0" algn="l" defTabSz="457200" rtl="0" eaLnBrk="0" fontAlgn="base" hangingPunct="0">
              <a:spcBef>
                <a:spcPct val="20000"/>
              </a:spcBef>
              <a:spcAft>
                <a:spcPct val="0"/>
              </a:spcAft>
              <a:buFont typeface="Lucida Grande"/>
              <a:buChar char="»"/>
              <a:defRPr sz="2000" kern="1200" baseline="0">
                <a:solidFill>
                  <a:srgbClr val="000000"/>
                </a:solidFill>
                <a:latin typeface="Arial"/>
                <a:ea typeface="ＭＳ Ｐゴシック" pitchFamily="124" charset="-128"/>
                <a:cs typeface="Arial"/>
              </a:defRPr>
            </a:lvl4pPr>
            <a:lvl5pPr marL="1828800" indent="0" algn="l" defTabSz="457200" rtl="0" eaLnBrk="0" fontAlgn="base" hangingPunct="0">
              <a:spcBef>
                <a:spcPct val="20000"/>
              </a:spcBef>
              <a:spcAft>
                <a:spcPct val="0"/>
              </a:spcAft>
              <a:buFont typeface="Arial"/>
              <a:buChar char="•"/>
              <a:defRPr sz="1600" kern="1200" baseline="0">
                <a:solidFill>
                  <a:srgbClr val="000000"/>
                </a:solidFill>
                <a:latin typeface="Arial"/>
                <a:ea typeface="ＭＳ Ｐゴシック" pitchFamily="124" charset="-128"/>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4800" b="1" i="0" dirty="0" smtClean="0">
                <a:solidFill>
                  <a:srgbClr val="346666"/>
                </a:solidFill>
              </a:rPr>
              <a:t>The Confidentialisation Reinvigoration</a:t>
            </a:r>
            <a:endParaRPr lang="en-AU" sz="4800" b="1" i="0" dirty="0" smtClean="0">
              <a:solidFill>
                <a:srgbClr val="346666"/>
              </a:solidFill>
            </a:endParaRPr>
          </a:p>
        </p:txBody>
      </p:sp>
      <p:pic>
        <p:nvPicPr>
          <p:cNvPr id="20484" name="Picture 4" descr="Image result for big bang theory"/>
          <p:cNvPicPr>
            <a:picLocks noChangeAspect="1" noChangeArrowheads="1"/>
          </p:cNvPicPr>
          <p:nvPr/>
        </p:nvPicPr>
        <p:blipFill rotWithShape="1">
          <a:blip r:embed="rId3">
            <a:extLst>
              <a:ext uri="{28A0092B-C50C-407E-A947-70E740481C1C}">
                <a14:useLocalDpi xmlns:a14="http://schemas.microsoft.com/office/drawing/2010/main" val="0"/>
              </a:ext>
            </a:extLst>
          </a:blip>
          <a:srcRect b="9061"/>
          <a:stretch/>
        </p:blipFill>
        <p:spPr bwMode="auto">
          <a:xfrm>
            <a:off x="7668344" y="4725144"/>
            <a:ext cx="1475656" cy="11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803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69905" t="48607" r="20303" b="8203"/>
          <a:stretch/>
        </p:blipFill>
        <p:spPr>
          <a:xfrm>
            <a:off x="5951270" y="1448780"/>
            <a:ext cx="3192730" cy="3960440"/>
          </a:xfrm>
          <a:prstGeom prst="rect">
            <a:avLst/>
          </a:prstGeom>
        </p:spPr>
      </p:pic>
      <p:sp>
        <p:nvSpPr>
          <p:cNvPr id="17410" name="Title 1"/>
          <p:cNvSpPr>
            <a:spLocks noGrp="1"/>
          </p:cNvSpPr>
          <p:nvPr>
            <p:ph type="title"/>
          </p:nvPr>
        </p:nvSpPr>
        <p:spPr>
          <a:xfrm>
            <a:off x="457200" y="1295400"/>
            <a:ext cx="5050904" cy="838200"/>
          </a:xfrm>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E.g. within the social </a:t>
            </a:r>
            <a:br>
              <a:rPr lang="en-NZ" altLang="en-US" dirty="0" smtClean="0">
                <a:latin typeface="Arial" panose="020B0604020202020204" pitchFamily="34" charset="0"/>
                <a:ea typeface="ＭＳ Ｐゴシック" panose="020B0600070205080204" pitchFamily="34" charset="-128"/>
                <a:cs typeface="Arial" panose="020B0604020202020204" pitchFamily="34" charset="0"/>
              </a:rPr>
            </a:b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investment insights tool</a:t>
            </a:r>
          </a:p>
        </p:txBody>
      </p:sp>
      <p:sp>
        <p:nvSpPr>
          <p:cNvPr id="17411" name="Text Placeholder 2"/>
          <p:cNvSpPr>
            <a:spLocks noGrp="1"/>
          </p:cNvSpPr>
          <p:nvPr>
            <p:ph type="body" idx="13"/>
          </p:nvPr>
        </p:nvSpPr>
        <p:spPr/>
        <p:txBody>
          <a:bodyPr/>
          <a:lstStyle/>
          <a:p>
            <a:pPr>
              <a:buBlip>
                <a:blip r:embed="rId4"/>
              </a:buBlip>
            </a:pPr>
            <a:r>
              <a:rPr lang="en-NZ" dirty="0" smtClean="0">
                <a:ea typeface="ＭＳ Ｐゴシック" pitchFamily="-60" charset="-128"/>
                <a:cs typeface="ＭＳ Ｐゴシック" pitchFamily="-60" charset="-128"/>
              </a:rPr>
              <a:t>As well as meeting </a:t>
            </a:r>
            <a:r>
              <a:rPr lang="en-NZ" dirty="0">
                <a:ea typeface="ＭＳ Ｐゴシック" pitchFamily="-60" charset="-128"/>
                <a:cs typeface="ＭＳ Ｐゴシック" pitchFamily="-60" charset="-128"/>
              </a:rPr>
              <a:t>user </a:t>
            </a:r>
            <a:r>
              <a:rPr lang="en-NZ" dirty="0" smtClean="0">
                <a:ea typeface="ＭＳ Ｐゴシック" pitchFamily="-60" charset="-128"/>
                <a:cs typeface="ＭＳ Ｐゴシック" pitchFamily="-60" charset="-128"/>
              </a:rPr>
              <a:t>needs </a:t>
            </a:r>
          </a:p>
          <a:p>
            <a:pPr>
              <a:buBlip>
                <a:blip r:embed="rId4"/>
              </a:buBlip>
            </a:pPr>
            <a:r>
              <a:rPr lang="en-NZ" dirty="0" smtClean="0">
                <a:ea typeface="ＭＳ Ｐゴシック" pitchFamily="-60" charset="-128"/>
                <a:cs typeface="ＭＳ Ｐゴシック" pitchFamily="-60" charset="-128"/>
              </a:rPr>
              <a:t>this tool maintains individual                        privacy and </a:t>
            </a:r>
            <a:r>
              <a:rPr lang="en-NZ" altLang="en-US" b="1" dirty="0">
                <a:latin typeface="Arial" panose="020B0604020202020204" pitchFamily="34" charset="0"/>
                <a:ea typeface="ＭＳ Ｐゴシック" panose="020B0600070205080204" pitchFamily="34" charset="-128"/>
                <a:cs typeface="Arial" panose="020B0604020202020204" pitchFamily="34" charset="0"/>
              </a:rPr>
              <a:t>confidentiality</a:t>
            </a:r>
            <a:r>
              <a:rPr lang="en-NZ" dirty="0" smtClean="0">
                <a:ea typeface="ＭＳ Ｐゴシック" pitchFamily="-60" charset="-128"/>
                <a:cs typeface="ＭＳ Ｐゴシック" pitchFamily="-60" charset="-128"/>
              </a:rPr>
              <a:t> </a:t>
            </a:r>
          </a:p>
          <a:p>
            <a:pPr>
              <a:buBlip>
                <a:blip r:embed="rId4"/>
              </a:buBlip>
            </a:pPr>
            <a:r>
              <a:rPr lang="en-NZ" dirty="0" smtClean="0">
                <a:ea typeface="ＭＳ Ｐゴシック" pitchFamily="-60" charset="-128"/>
                <a:cs typeface="ＭＳ Ｐゴシック" pitchFamily="-60" charset="-128"/>
              </a:rPr>
              <a:t>– thereby maintaining </a:t>
            </a:r>
            <a:r>
              <a:rPr lang="en-NZ" dirty="0">
                <a:ea typeface="ＭＳ Ｐゴシック" pitchFamily="-60" charset="-128"/>
                <a:cs typeface="ＭＳ Ｐゴシック" pitchFamily="-60" charset="-128"/>
              </a:rPr>
              <a:t>trust </a:t>
            </a:r>
            <a:r>
              <a:rPr lang="en-NZ" dirty="0" smtClean="0">
                <a:ea typeface="ＭＳ Ｐゴシック" pitchFamily="-60" charset="-128"/>
                <a:cs typeface="ＭＳ Ｐゴシック" pitchFamily="-60" charset="-128"/>
              </a:rPr>
              <a:t>                               with </a:t>
            </a:r>
            <a:r>
              <a:rPr lang="en-NZ" dirty="0">
                <a:ea typeface="ＭＳ Ｐゴシック" pitchFamily="-60" charset="-128"/>
                <a:cs typeface="ＭＳ Ｐゴシック" pitchFamily="-60" charset="-128"/>
              </a:rPr>
              <a:t>the public over the use </a:t>
            </a:r>
            <a:r>
              <a:rPr lang="en-NZ" dirty="0" smtClean="0">
                <a:ea typeface="ＭＳ Ｐゴシック" pitchFamily="-60" charset="-128"/>
                <a:cs typeface="ＭＳ Ｐゴシック" pitchFamily="-60" charset="-128"/>
              </a:rPr>
              <a:t>                               of </a:t>
            </a:r>
            <a:r>
              <a:rPr lang="en-NZ" dirty="0">
                <a:ea typeface="ＭＳ Ｐゴシック" pitchFamily="-60" charset="-128"/>
                <a:cs typeface="ＭＳ Ｐゴシック" pitchFamily="-60" charset="-128"/>
              </a:rPr>
              <a:t>their </a:t>
            </a:r>
            <a:r>
              <a:rPr lang="en-NZ" dirty="0" smtClean="0">
                <a:ea typeface="ＭＳ Ｐゴシック" pitchFamily="-60" charset="-128"/>
                <a:cs typeface="ＭＳ Ｐゴシック" pitchFamily="-60" charset="-128"/>
              </a:rPr>
              <a:t>information.</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5"/>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10</a:t>
            </a:fld>
            <a:endParaRPr lang="en-NZ" altLang="en-US" dirty="0">
              <a:solidFill>
                <a:srgbClr val="898989"/>
              </a:solidFill>
            </a:endParaRPr>
          </a:p>
        </p:txBody>
      </p:sp>
      <p:sp>
        <p:nvSpPr>
          <p:cNvPr id="7" name="Text Placeholder 2"/>
          <p:cNvSpPr txBox="1">
            <a:spLocks/>
          </p:cNvSpPr>
          <p:nvPr/>
        </p:nvSpPr>
        <p:spPr bwMode="auto">
          <a:xfrm>
            <a:off x="457200" y="5322912"/>
            <a:ext cx="8686800" cy="6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SzPct val="100000"/>
              <a:buFontTx/>
              <a:buBlip>
                <a:blip r:embed="rId6"/>
              </a:buBlip>
              <a:defRPr sz="2800" kern="1200" baseline="0">
                <a:solidFill>
                  <a:schemeClr val="tx1"/>
                </a:solidFill>
                <a:latin typeface="Arial"/>
                <a:ea typeface="ＭＳ Ｐゴシック" pitchFamily="12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baseline="0">
                <a:solidFill>
                  <a:schemeClr val="tx1"/>
                </a:solidFill>
                <a:latin typeface="Arial"/>
                <a:ea typeface="ＭＳ Ｐゴシック" pitchFamily="124" charset="-128"/>
                <a:cs typeface="Arial"/>
              </a:defRPr>
            </a:lvl2pPr>
            <a:lvl3pPr marL="1143000" indent="-228600" algn="l" defTabSz="457200" rtl="0" eaLnBrk="0" fontAlgn="base" hangingPunct="0">
              <a:spcBef>
                <a:spcPct val="20000"/>
              </a:spcBef>
              <a:spcAft>
                <a:spcPct val="0"/>
              </a:spcAft>
              <a:buFont typeface="Lucida Grande" pitchFamily="108" charset="0"/>
              <a:buChar char="–"/>
              <a:defRPr sz="2000" kern="1200" baseline="0">
                <a:solidFill>
                  <a:schemeClr val="tx1"/>
                </a:solidFill>
                <a:latin typeface="Arial"/>
                <a:ea typeface="ＭＳ Ｐゴシック" pitchFamily="124" charset="-128"/>
                <a:cs typeface="Arial"/>
              </a:defRPr>
            </a:lvl3pPr>
            <a:lvl4pPr marL="1600200" indent="-228600" algn="l" defTabSz="457200" rtl="0" eaLnBrk="0" fontAlgn="base" hangingPunct="0">
              <a:spcBef>
                <a:spcPct val="20000"/>
              </a:spcBef>
              <a:spcAft>
                <a:spcPct val="0"/>
              </a:spcAft>
              <a:buFont typeface="Lucida Grande" pitchFamily="108" charset="0"/>
              <a:buChar char="»"/>
              <a:defRPr sz="1800" kern="1200" baseline="0">
                <a:solidFill>
                  <a:schemeClr val="tx1"/>
                </a:solidFill>
                <a:latin typeface="Arial"/>
                <a:ea typeface="ＭＳ Ｐゴシック" pitchFamily="124" charset="-128"/>
                <a:cs typeface="Arial"/>
              </a:defRPr>
            </a:lvl4pPr>
            <a:lvl5pPr marL="2057400" indent="-228600" algn="l" defTabSz="457200" rtl="0" eaLnBrk="0" fontAlgn="base" hangingPunct="0">
              <a:spcBef>
                <a:spcPct val="20000"/>
              </a:spcBef>
              <a:spcAft>
                <a:spcPct val="0"/>
              </a:spcAft>
              <a:buFont typeface="Lucida Grande"/>
              <a:buChar char="–"/>
              <a:defRPr sz="1600" kern="1200">
                <a:solidFill>
                  <a:schemeClr val="tx1"/>
                </a:solidFill>
                <a:latin typeface="Arial"/>
                <a:ea typeface="ＭＳ Ｐゴシック" pitchFamily="12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see also</a:t>
            </a:r>
            <a:r>
              <a:rPr lang="en-NZ" altLang="en-US" sz="1800" dirty="0">
                <a:latin typeface="Arial" panose="020B0604020202020204" pitchFamily="34" charset="0"/>
                <a:ea typeface="ＭＳ Ｐゴシック" panose="020B0600070205080204" pitchFamily="34" charset="-128"/>
                <a:cs typeface="Arial" panose="020B0604020202020204" pitchFamily="34" charset="0"/>
              </a:rPr>
              <a:t>: </a:t>
            </a:r>
            <a:r>
              <a:rPr lang="en-NZ" altLang="en-US" sz="1800" dirty="0">
                <a:latin typeface="Arial" panose="020B0604020202020204" pitchFamily="34" charset="0"/>
                <a:ea typeface="ＭＳ Ｐゴシック" panose="020B0600070205080204" pitchFamily="34" charset="-128"/>
                <a:cs typeface="Arial" panose="020B0604020202020204" pitchFamily="34" charset="0"/>
                <a:hlinkClick r:id="rId7"/>
              </a:rPr>
              <a:t>http://innovation.stats.govt.nz/initiatives/social-investment-insights</a:t>
            </a: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hlinkClick r:id="rId7"/>
              </a:rPr>
              <a:t>/</a:t>
            </a: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   </a:t>
            </a:r>
          </a:p>
        </p:txBody>
      </p:sp>
    </p:spTree>
    <p:extLst>
      <p:ext uri="{BB962C8B-B14F-4D97-AF65-F5344CB8AC3E}">
        <p14:creationId xmlns:p14="http://schemas.microsoft.com/office/powerpoint/2010/main" val="1646411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Would you like to know more? </a:t>
            </a:r>
          </a:p>
        </p:txBody>
      </p:sp>
      <p:sp>
        <p:nvSpPr>
          <p:cNvPr id="17411" name="Text Placeholder 2"/>
          <p:cNvSpPr>
            <a:spLocks noGrp="1"/>
          </p:cNvSpPr>
          <p:nvPr>
            <p:ph type="body" idx="13"/>
          </p:nvPr>
        </p:nvSpPr>
        <p:spPr>
          <a:xfrm>
            <a:off x="457200" y="5322912"/>
            <a:ext cx="8686800" cy="698376"/>
          </a:xfrm>
        </p:spPr>
        <p:txBody>
          <a:bodyPr/>
          <a:lstStyle/>
          <a:p>
            <a:pPr marL="0" indent="0">
              <a:buNone/>
            </a:pP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see also:  </a:t>
            </a:r>
            <a:r>
              <a:rPr lang="en-NZ" altLang="en-US" sz="1700" dirty="0" smtClean="0">
                <a:latin typeface="Arial" panose="020B0604020202020204" pitchFamily="34" charset="0"/>
                <a:ea typeface="ＭＳ Ｐゴシック" panose="020B0600070205080204" pitchFamily="34" charset="-128"/>
                <a:cs typeface="Arial" panose="020B0604020202020204" pitchFamily="34" charset="0"/>
                <a:hlinkClick r:id="rId3"/>
              </a:rPr>
              <a:t>http</a:t>
            </a:r>
            <a:r>
              <a:rPr lang="en-NZ" altLang="en-US" sz="1700" dirty="0">
                <a:latin typeface="Arial" panose="020B0604020202020204" pitchFamily="34" charset="0"/>
                <a:ea typeface="ＭＳ Ｐゴシック" panose="020B0600070205080204" pitchFamily="34" charset="-128"/>
                <a:cs typeface="Arial" panose="020B0604020202020204" pitchFamily="34" charset="0"/>
                <a:hlinkClick r:id="rId3"/>
              </a:rPr>
              <a:t>://</a:t>
            </a:r>
            <a:r>
              <a:rPr lang="en-NZ" altLang="en-US" sz="1700" dirty="0" smtClean="0">
                <a:latin typeface="Arial" panose="020B0604020202020204" pitchFamily="34" charset="0"/>
                <a:ea typeface="ＭＳ Ｐゴシック" panose="020B0600070205080204" pitchFamily="34" charset="-128"/>
                <a:cs typeface="Arial" panose="020B0604020202020204" pitchFamily="34" charset="0"/>
                <a:hlinkClick r:id="rId3"/>
              </a:rPr>
              <a:t>tematapihi.stats.govt.nz/AreaHomepagesFolder/Confidentiality%20Network.aspx</a:t>
            </a:r>
            <a:r>
              <a:rPr lang="en-NZ" altLang="en-US" sz="1700" dirty="0" smtClean="0">
                <a:latin typeface="Arial" panose="020B0604020202020204" pitchFamily="34" charset="0"/>
                <a:ea typeface="ＭＳ Ｐゴシック" panose="020B0600070205080204" pitchFamily="34" charset="-128"/>
                <a:cs typeface="Arial" panose="020B0604020202020204" pitchFamily="34" charset="0"/>
              </a:rPr>
              <a:t> </a:t>
            </a: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 </a:t>
            </a:r>
            <a:endParaRPr lang="en-NZ"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11</a:t>
            </a:fld>
            <a:endParaRPr lang="en-NZ" altLang="en-US" dirty="0">
              <a:solidFill>
                <a:srgbClr val="898989"/>
              </a:solidFill>
            </a:endParaRPr>
          </a:p>
        </p:txBody>
      </p:sp>
      <p:pic>
        <p:nvPicPr>
          <p:cNvPr id="2" name="Picture 1"/>
          <p:cNvPicPr>
            <a:picLocks noChangeAspect="1"/>
          </p:cNvPicPr>
          <p:nvPr/>
        </p:nvPicPr>
        <p:blipFill rotWithShape="1">
          <a:blip r:embed="rId4"/>
          <a:srcRect l="57093" t="23457" r="20267" b="20544"/>
          <a:stretch/>
        </p:blipFill>
        <p:spPr>
          <a:xfrm>
            <a:off x="2404912" y="2286100"/>
            <a:ext cx="4334176" cy="3015108"/>
          </a:xfrm>
          <a:prstGeom prst="rect">
            <a:avLst/>
          </a:prstGeom>
        </p:spPr>
      </p:pic>
    </p:spTree>
    <p:extLst>
      <p:ext uri="{BB962C8B-B14F-4D97-AF65-F5344CB8AC3E}">
        <p14:creationId xmlns:p14="http://schemas.microsoft.com/office/powerpoint/2010/main" val="4184267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Questions?</a:t>
            </a: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12</a:t>
            </a:fld>
            <a:endParaRPr lang="en-NZ" altLang="en-US" dirty="0">
              <a:solidFill>
                <a:srgbClr val="898989"/>
              </a:solidFill>
            </a:endParaRPr>
          </a:p>
        </p:txBody>
      </p:sp>
      <p:pic>
        <p:nvPicPr>
          <p:cNvPr id="22530" name="Picture 2" descr="https://si.wsj.net/public/resources/images/BN-KP082_NUMBER_J_201510021103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943" y="2093927"/>
            <a:ext cx="5894115" cy="392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105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a:latin typeface="Arial" panose="020B0604020202020204" pitchFamily="34" charset="0"/>
                <a:ea typeface="ＭＳ Ｐゴシック" panose="020B0600070205080204" pitchFamily="34" charset="-128"/>
                <a:cs typeface="Arial" panose="020B0604020202020204" pitchFamily="34" charset="0"/>
              </a:rPr>
              <a:t>Statistics </a:t>
            </a: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NZ's </a:t>
            </a:r>
            <a:r>
              <a:rPr lang="en-NZ" altLang="en-US" dirty="0">
                <a:latin typeface="Arial" panose="020B0604020202020204" pitchFamily="34" charset="0"/>
                <a:ea typeface="ＭＳ Ｐゴシック" panose="020B0600070205080204" pitchFamily="34" charset="-128"/>
                <a:cs typeface="Arial" panose="020B0604020202020204" pitchFamily="34" charset="0"/>
              </a:rPr>
              <a:t>s</a:t>
            </a: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trategic </a:t>
            </a:r>
            <a:r>
              <a:rPr lang="en-NZ" altLang="en-US" dirty="0">
                <a:latin typeface="Arial" panose="020B0604020202020204" pitchFamily="34" charset="0"/>
                <a:ea typeface="ＭＳ Ｐゴシック" panose="020B0600070205080204" pitchFamily="34" charset="-128"/>
                <a:cs typeface="Arial" panose="020B0604020202020204" pitchFamily="34" charset="0"/>
              </a:rPr>
              <a:t>intentions for the period 2016/17–19/20 </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a:xfrm>
            <a:off x="457200" y="5322912"/>
            <a:ext cx="8686800" cy="698376"/>
          </a:xfrm>
        </p:spPr>
        <p:txBody>
          <a:bodyPr/>
          <a:lstStyle/>
          <a:p>
            <a:pPr marL="0" indent="0">
              <a:buNone/>
            </a:pP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see also: </a:t>
            </a:r>
            <a:r>
              <a:rPr lang="en-NZ" altLang="en-US" sz="1800" dirty="0">
                <a:latin typeface="Arial" panose="020B0604020202020204" pitchFamily="34" charset="0"/>
                <a:ea typeface="ＭＳ Ｐゴシック" panose="020B0600070205080204" pitchFamily="34" charset="-128"/>
                <a:cs typeface="Arial" panose="020B0604020202020204" pitchFamily="34" charset="0"/>
                <a:hlinkClick r:id="rId3"/>
              </a:rPr>
              <a:t>http://www.stats.govt.nz/about_us/what-we-do/our-publications/annual-reports/annual-report-2016.aspx</a:t>
            </a:r>
            <a:r>
              <a:rPr lang="en-NZ" altLang="en-US" sz="1800" dirty="0">
                <a:latin typeface="Arial" panose="020B0604020202020204" pitchFamily="34" charset="0"/>
                <a:ea typeface="ＭＳ Ｐゴシック" panose="020B0600070205080204" pitchFamily="34" charset="-128"/>
                <a:cs typeface="Arial" panose="020B0604020202020204" pitchFamily="34" charset="0"/>
              </a:rPr>
              <a:t> </a:t>
            </a:r>
            <a:endParaRPr lang="en-NZ"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2</a:t>
            </a:fld>
            <a:endParaRPr lang="en-NZ" altLang="en-US" dirty="0">
              <a:solidFill>
                <a:srgbClr val="898989"/>
              </a:solidFill>
            </a:endParaRPr>
          </a:p>
        </p:txBody>
      </p:sp>
      <p:pic>
        <p:nvPicPr>
          <p:cNvPr id="21506" name="Picture 2" descr="http://www.stats.govt.nz/~/media/Statistics/about-us/corporate-publications/annual-reports/2016/ARStatsbynumbers-l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704" y="2294148"/>
            <a:ext cx="4158593" cy="300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790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a:latin typeface="Arial" panose="020B0604020202020204" pitchFamily="34" charset="0"/>
                <a:ea typeface="ＭＳ Ｐゴシック" panose="020B0600070205080204" pitchFamily="34" charset="-128"/>
                <a:cs typeface="Arial" panose="020B0604020202020204" pitchFamily="34" charset="0"/>
              </a:rPr>
              <a:t>Accessible, usable, valuable data</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open </a:t>
            </a:r>
            <a:r>
              <a:rPr lang="en-NZ" altLang="en-US" dirty="0">
                <a:latin typeface="Arial" panose="020B0604020202020204" pitchFamily="34" charset="0"/>
                <a:ea typeface="ＭＳ Ｐゴシック" panose="020B0600070205080204" pitchFamily="34" charset="-128"/>
                <a:cs typeface="Arial" panose="020B0604020202020204" pitchFamily="34" charset="0"/>
              </a:rPr>
              <a:t>data model will need to be provided in an integrated, robust, and safe environment </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Blip>
                <a:blip r:embed="rId3"/>
              </a:buBlip>
            </a:pP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to </a:t>
            </a:r>
            <a:r>
              <a:rPr lang="en-NZ" altLang="en-US" dirty="0">
                <a:latin typeface="Arial" panose="020B0604020202020204" pitchFamily="34" charset="0"/>
                <a:ea typeface="ＭＳ Ｐゴシック" panose="020B0600070205080204" pitchFamily="34" charset="-128"/>
                <a:cs typeface="Arial" panose="020B0604020202020204" pitchFamily="34" charset="0"/>
              </a:rPr>
              <a:t>protect the privacy and </a:t>
            </a:r>
            <a:r>
              <a:rPr lang="en-NZ" altLang="en-US" b="1" dirty="0" smtClean="0">
                <a:latin typeface="Arial" panose="020B0604020202020204" pitchFamily="34" charset="0"/>
                <a:ea typeface="ＭＳ Ｐゴシック" panose="020B0600070205080204" pitchFamily="34" charset="-128"/>
                <a:cs typeface="Arial" panose="020B0604020202020204" pitchFamily="34" charset="0"/>
              </a:rPr>
              <a:t>confidentiality</a:t>
            </a: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 </a:t>
            </a:r>
            <a:r>
              <a:rPr lang="en-NZ" altLang="en-US" dirty="0">
                <a:latin typeface="Arial" panose="020B0604020202020204" pitchFamily="34" charset="0"/>
                <a:ea typeface="ＭＳ Ｐゴシック" panose="020B0600070205080204" pitchFamily="34" charset="-128"/>
                <a:cs typeface="Arial" panose="020B0604020202020204" pitchFamily="34" charset="0"/>
              </a:rPr>
              <a:t>of individuals and </a:t>
            </a: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businesses </a:t>
            </a:r>
          </a:p>
          <a:p>
            <a:pPr>
              <a:buBlip>
                <a:blip r:embed="rId3"/>
              </a:buBlip>
            </a:pP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while </a:t>
            </a:r>
            <a:r>
              <a:rPr lang="en-NZ" altLang="en-US" dirty="0">
                <a:latin typeface="Arial" panose="020B0604020202020204" pitchFamily="34" charset="0"/>
                <a:ea typeface="ＭＳ Ｐゴシック" panose="020B0600070205080204" pitchFamily="34" charset="-128"/>
                <a:cs typeface="Arial" panose="020B0604020202020204" pitchFamily="34" charset="0"/>
              </a:rPr>
              <a:t>enabling more people and organisations to supply and access data as it is needed through multiple digital </a:t>
            </a:r>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channels</a:t>
            </a: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3</a:t>
            </a:fld>
            <a:endParaRPr lang="en-NZ" altLang="en-US" dirty="0">
              <a:solidFill>
                <a:srgbClr val="898989"/>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1295400"/>
            <a:ext cx="5410944" cy="838200"/>
          </a:xfrm>
        </p:spPr>
        <p:txBody>
          <a:bodyPr/>
          <a:lstStyle/>
          <a:p>
            <a:r>
              <a:rPr lang="en-NZ" altLang="en-US" dirty="0">
                <a:latin typeface="Arial" panose="020B0604020202020204" pitchFamily="34" charset="0"/>
                <a:ea typeface="ＭＳ Ｐゴシック" panose="020B0600070205080204" pitchFamily="34" charset="-128"/>
                <a:cs typeface="Arial" panose="020B0604020202020204" pitchFamily="34" charset="0"/>
              </a:rPr>
              <a:t>Social licence</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dirty="0" smtClean="0">
                <a:ea typeface="ＭＳ Ｐゴシック" pitchFamily="-60" charset="-128"/>
                <a:cs typeface="ＭＳ Ｐゴシック" pitchFamily="-60" charset="-128"/>
              </a:rPr>
              <a:t>proliferation </a:t>
            </a:r>
            <a:r>
              <a:rPr lang="en-NZ" dirty="0">
                <a:ea typeface="ＭＳ Ｐゴシック" pitchFamily="-60" charset="-128"/>
                <a:cs typeface="ＭＳ Ｐゴシック" pitchFamily="-60" charset="-128"/>
              </a:rPr>
              <a:t>of personal data </a:t>
            </a:r>
            <a:r>
              <a:rPr lang="en-NZ" dirty="0" smtClean="0">
                <a:ea typeface="ＭＳ Ｐゴシック" pitchFamily="-60" charset="-128"/>
                <a:cs typeface="ＭＳ Ｐゴシック" pitchFamily="-60" charset="-128"/>
              </a:rPr>
              <a:t>                      across </a:t>
            </a:r>
            <a:r>
              <a:rPr lang="en-NZ" dirty="0">
                <a:ea typeface="ＭＳ Ｐゴシック" pitchFamily="-60" charset="-128"/>
                <a:cs typeface="ＭＳ Ｐゴシック" pitchFamily="-60" charset="-128"/>
              </a:rPr>
              <a:t>the data ecosystem </a:t>
            </a:r>
          </a:p>
          <a:p>
            <a:pPr>
              <a:buBlip>
                <a:blip r:embed="rId3"/>
              </a:buBlip>
            </a:pPr>
            <a:r>
              <a:rPr lang="en-NZ" dirty="0" smtClean="0">
                <a:ea typeface="ＭＳ Ｐゴシック" pitchFamily="-60" charset="-128"/>
                <a:cs typeface="ＭＳ Ｐゴシック" pitchFamily="-60" charset="-128"/>
              </a:rPr>
              <a:t>giving </a:t>
            </a:r>
            <a:r>
              <a:rPr lang="en-NZ" dirty="0">
                <a:ea typeface="ＭＳ Ｐゴシック" pitchFamily="-60" charset="-128"/>
                <a:cs typeface="ＭＳ Ｐゴシック" pitchFamily="-60" charset="-128"/>
              </a:rPr>
              <a:t>rise to questions about </a:t>
            </a:r>
            <a:r>
              <a:rPr lang="en-NZ" dirty="0" smtClean="0">
                <a:ea typeface="ＭＳ Ｐゴシック" pitchFamily="-60" charset="-128"/>
                <a:cs typeface="ＭＳ Ｐゴシック" pitchFamily="-60" charset="-128"/>
              </a:rPr>
              <a:t>                   citizens</a:t>
            </a:r>
            <a:r>
              <a:rPr lang="en-NZ" dirty="0">
                <a:ea typeface="ＭＳ Ｐゴシック" pitchFamily="-60" charset="-128"/>
                <a:cs typeface="ＭＳ Ｐゴシック" pitchFamily="-60" charset="-128"/>
              </a:rPr>
              <a:t>’ privacy and </a:t>
            </a:r>
            <a:r>
              <a:rPr lang="en-NZ" dirty="0" smtClean="0">
                <a:ea typeface="ＭＳ Ｐゴシック" pitchFamily="-60" charset="-128"/>
                <a:cs typeface="ＭＳ Ｐゴシック" pitchFamily="-60" charset="-128"/>
              </a:rPr>
              <a:t>                     </a:t>
            </a:r>
            <a:r>
              <a:rPr lang="en-NZ" altLang="en-US" b="1" dirty="0" smtClean="0">
                <a:latin typeface="Arial" panose="020B0604020202020204" pitchFamily="34" charset="0"/>
                <a:ea typeface="ＭＳ Ｐゴシック" panose="020B0600070205080204" pitchFamily="34" charset="-128"/>
                <a:cs typeface="Arial" panose="020B0604020202020204" pitchFamily="34" charset="0"/>
              </a:rPr>
              <a:t>confidentiality</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4"/>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4</a:t>
            </a:fld>
            <a:endParaRPr lang="en-NZ" altLang="en-US" dirty="0">
              <a:solidFill>
                <a:srgbClr val="898989"/>
              </a:solidFill>
            </a:endParaRPr>
          </a:p>
        </p:txBody>
      </p:sp>
      <p:pic>
        <p:nvPicPr>
          <p:cNvPr id="25602" name="Picture 2" descr="https://business-humanrights.org/sites/default/files/images/The-Social-License-John-Morrison.jpg"/>
          <p:cNvPicPr>
            <a:picLocks noChangeAspect="1" noChangeArrowheads="1"/>
          </p:cNvPicPr>
          <p:nvPr/>
        </p:nvPicPr>
        <p:blipFill rotWithShape="1">
          <a:blip r:embed="rId5">
            <a:extLst>
              <a:ext uri="{28A0092B-C50C-407E-A947-70E740481C1C}">
                <a14:useLocalDpi xmlns:a14="http://schemas.microsoft.com/office/drawing/2010/main" val="0"/>
              </a:ext>
            </a:extLst>
          </a:blip>
          <a:srcRect b="11875"/>
          <a:stretch/>
        </p:blipFill>
        <p:spPr bwMode="auto">
          <a:xfrm>
            <a:off x="5796136" y="1269000"/>
            <a:ext cx="3120223" cy="43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401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a:latin typeface="Arial" panose="020B0604020202020204" pitchFamily="34" charset="0"/>
                <a:ea typeface="ＭＳ Ｐゴシック" panose="020B0600070205080204" pitchFamily="34" charset="-128"/>
                <a:cs typeface="Arial" panose="020B0604020202020204" pitchFamily="34" charset="0"/>
              </a:rPr>
              <a:t>More data is available than ever before</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dirty="0" smtClean="0">
                <a:ea typeface="ＭＳ Ｐゴシック" pitchFamily="-60" charset="-128"/>
                <a:cs typeface="ＭＳ Ｐゴシック" pitchFamily="-60" charset="-128"/>
              </a:rPr>
              <a:t>questions </a:t>
            </a:r>
            <a:r>
              <a:rPr lang="en-NZ" dirty="0">
                <a:ea typeface="ＭＳ Ｐゴシック" pitchFamily="-60" charset="-128"/>
                <a:cs typeface="ＭＳ Ｐゴシック" pitchFamily="-60" charset="-128"/>
              </a:rPr>
              <a:t>are also being asked about the quality of this data </a:t>
            </a:r>
            <a:endParaRPr lang="en-NZ" dirty="0" smtClean="0">
              <a:ea typeface="ＭＳ Ｐゴシック" pitchFamily="-60" charset="-128"/>
              <a:cs typeface="ＭＳ Ｐゴシック" pitchFamily="-60" charset="-128"/>
            </a:endParaRPr>
          </a:p>
          <a:p>
            <a:pPr>
              <a:buBlip>
                <a:blip r:embed="rId3"/>
              </a:buBlip>
            </a:pPr>
            <a:r>
              <a:rPr lang="en-NZ" dirty="0" smtClean="0">
                <a:ea typeface="ＭＳ Ｐゴシック" pitchFamily="-60" charset="-128"/>
                <a:cs typeface="ＭＳ Ｐゴシック" pitchFamily="-60" charset="-128"/>
              </a:rPr>
              <a:t>and how </a:t>
            </a:r>
            <a:r>
              <a:rPr lang="en-NZ" dirty="0">
                <a:ea typeface="ＭＳ Ｐゴシック" pitchFamily="-60" charset="-128"/>
                <a:cs typeface="ＭＳ Ｐゴシック" pitchFamily="-60" charset="-128"/>
              </a:rPr>
              <a:t>to manage it so insights can be </a:t>
            </a:r>
            <a:r>
              <a:rPr lang="en-NZ" dirty="0" smtClean="0">
                <a:ea typeface="ＭＳ Ｐゴシック" pitchFamily="-60" charset="-128"/>
                <a:cs typeface="ＭＳ Ｐゴシック" pitchFamily="-60" charset="-128"/>
              </a:rPr>
              <a:t>harnessed</a:t>
            </a:r>
          </a:p>
          <a:p>
            <a:pPr>
              <a:buBlip>
                <a:blip r:embed="rId3"/>
              </a:buBlip>
            </a:pPr>
            <a:r>
              <a:rPr lang="en-NZ" dirty="0" smtClean="0">
                <a:ea typeface="ＭＳ Ｐゴシック" pitchFamily="-60" charset="-128"/>
                <a:cs typeface="ＭＳ Ｐゴシック" pitchFamily="-60" charset="-128"/>
              </a:rPr>
              <a:t>while balancing </a:t>
            </a:r>
            <a:r>
              <a:rPr lang="en-NZ" dirty="0">
                <a:ea typeface="ＭＳ Ｐゴシック" pitchFamily="-60" charset="-128"/>
                <a:cs typeface="ＭＳ Ｐゴシック" pitchFamily="-60" charset="-128"/>
              </a:rPr>
              <a:t>privacy and </a:t>
            </a:r>
            <a:r>
              <a:rPr lang="en-NZ" altLang="en-US" b="1" dirty="0">
                <a:latin typeface="Arial" panose="020B0604020202020204" pitchFamily="34" charset="0"/>
                <a:ea typeface="ＭＳ Ｐゴシック" panose="020B0600070205080204" pitchFamily="34" charset="-128"/>
                <a:cs typeface="Arial" panose="020B0604020202020204" pitchFamily="34" charset="0"/>
              </a:rPr>
              <a:t>confidentiality</a:t>
            </a:r>
            <a:r>
              <a:rPr lang="en-NZ" dirty="0" smtClean="0">
                <a:ea typeface="ＭＳ Ｐゴシック" pitchFamily="-60" charset="-128"/>
                <a:cs typeface="ＭＳ Ｐゴシック" pitchFamily="-60" charset="-128"/>
              </a:rPr>
              <a:t> </a:t>
            </a:r>
            <a:r>
              <a:rPr lang="en-NZ" dirty="0">
                <a:ea typeface="ＭＳ Ｐゴシック" pitchFamily="-60" charset="-128"/>
                <a:cs typeface="ＭＳ Ｐゴシック" pitchFamily="-60" charset="-128"/>
              </a:rPr>
              <a:t>requirements and individuals’ desire for control over their own </a:t>
            </a:r>
            <a:r>
              <a:rPr lang="en-NZ" dirty="0" smtClean="0">
                <a:ea typeface="ＭＳ Ｐゴシック" pitchFamily="-60" charset="-128"/>
                <a:cs typeface="ＭＳ Ｐゴシック" pitchFamily="-60" charset="-128"/>
              </a:rPr>
              <a:t>data</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4"/>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5</a:t>
            </a:fld>
            <a:endParaRPr lang="en-NZ" altLang="en-US" dirty="0">
              <a:solidFill>
                <a:srgbClr val="898989"/>
              </a:solidFill>
            </a:endParaRPr>
          </a:p>
        </p:txBody>
      </p:sp>
    </p:spTree>
    <p:extLst>
      <p:ext uri="{BB962C8B-B14F-4D97-AF65-F5344CB8AC3E}">
        <p14:creationId xmlns:p14="http://schemas.microsoft.com/office/powerpoint/2010/main" val="1650174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1295400"/>
            <a:ext cx="4906888" cy="838200"/>
          </a:xfrm>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Part of our </a:t>
            </a:r>
            <a:r>
              <a:rPr lang="en-NZ" altLang="en-US" dirty="0">
                <a:latin typeface="Arial" panose="020B0604020202020204" pitchFamily="34" charset="0"/>
                <a:ea typeface="ＭＳ Ｐゴシック" panose="020B0600070205080204" pitchFamily="34" charset="-128"/>
                <a:cs typeface="Arial" panose="020B0604020202020204" pitchFamily="34" charset="0"/>
              </a:rPr>
              <a:t>strategic functions</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dirty="0">
                <a:ea typeface="ＭＳ Ｐゴシック" pitchFamily="-60" charset="-128"/>
                <a:cs typeface="ＭＳ Ｐゴシック" pitchFamily="-60" charset="-128"/>
              </a:rPr>
              <a:t>optimise our preparation </a:t>
            </a:r>
            <a:r>
              <a:rPr lang="en-NZ" dirty="0" smtClean="0">
                <a:ea typeface="ＭＳ Ｐゴシック" pitchFamily="-60" charset="-128"/>
                <a:cs typeface="ＭＳ Ｐゴシック" pitchFamily="-60" charset="-128"/>
              </a:rPr>
              <a:t>                                      of data </a:t>
            </a:r>
          </a:p>
          <a:p>
            <a:pPr>
              <a:buBlip>
                <a:blip r:embed="rId3"/>
              </a:buBlip>
            </a:pPr>
            <a:r>
              <a:rPr lang="en-NZ" dirty="0" smtClean="0">
                <a:ea typeface="ＭＳ Ｐゴシック" pitchFamily="-60" charset="-128"/>
                <a:cs typeface="ＭＳ Ｐゴシック" pitchFamily="-60" charset="-128"/>
              </a:rPr>
              <a:t>to </a:t>
            </a:r>
            <a:r>
              <a:rPr lang="en-NZ" dirty="0">
                <a:ea typeface="ＭＳ Ｐゴシック" pitchFamily="-60" charset="-128"/>
                <a:cs typeface="ＭＳ Ｐゴシック" pitchFamily="-60" charset="-128"/>
              </a:rPr>
              <a:t>ensure it remain in as </a:t>
            </a:r>
            <a:r>
              <a:rPr lang="en-NZ" dirty="0" smtClean="0">
                <a:ea typeface="ＭＳ Ｐゴシック" pitchFamily="-60" charset="-128"/>
                <a:cs typeface="ＭＳ Ｐゴシック" pitchFamily="-60" charset="-128"/>
              </a:rPr>
              <a:t>                             natural </a:t>
            </a:r>
            <a:r>
              <a:rPr lang="en-NZ" dirty="0">
                <a:ea typeface="ＭＳ Ｐゴシック" pitchFamily="-60" charset="-128"/>
                <a:cs typeface="ＭＳ Ｐゴシック" pitchFamily="-60" charset="-128"/>
              </a:rPr>
              <a:t>state as possible </a:t>
            </a:r>
            <a:endParaRPr lang="en-NZ" dirty="0" smtClean="0">
              <a:ea typeface="ＭＳ Ｐゴシック" pitchFamily="-60" charset="-128"/>
              <a:cs typeface="ＭＳ Ｐゴシック" pitchFamily="-60" charset="-128"/>
            </a:endParaRPr>
          </a:p>
          <a:p>
            <a:pPr>
              <a:buBlip>
                <a:blip r:embed="rId3"/>
              </a:buBlip>
            </a:pPr>
            <a:r>
              <a:rPr lang="en-NZ" dirty="0" smtClean="0">
                <a:ea typeface="ＭＳ Ｐゴシック" pitchFamily="-60" charset="-128"/>
                <a:cs typeface="ＭＳ Ｐゴシック" pitchFamily="-60" charset="-128"/>
              </a:rPr>
              <a:t>yet </a:t>
            </a:r>
            <a:r>
              <a:rPr lang="en-NZ" dirty="0">
                <a:ea typeface="ＭＳ Ｐゴシック" pitchFamily="-60" charset="-128"/>
                <a:cs typeface="ＭＳ Ｐゴシック" pitchFamily="-60" charset="-128"/>
              </a:rPr>
              <a:t>is fit for purpose, usable, visible, accessible, and </a:t>
            </a:r>
            <a:r>
              <a:rPr lang="en-NZ" altLang="en-US" b="1" dirty="0" smtClean="0">
                <a:latin typeface="Arial" panose="020B0604020202020204" pitchFamily="34" charset="0"/>
                <a:ea typeface="ＭＳ Ｐゴシック" panose="020B0600070205080204" pitchFamily="34" charset="-128"/>
                <a:cs typeface="Arial" panose="020B0604020202020204" pitchFamily="34" charset="0"/>
              </a:rPr>
              <a:t>confidential</a:t>
            </a:r>
            <a:endParaRPr lang="en-NZ" dirty="0">
              <a:ea typeface="ＭＳ Ｐゴシック" pitchFamily="-60" charset="-128"/>
              <a:cs typeface="ＭＳ Ｐゴシック" pitchFamily="-60" charset="-128"/>
            </a:endParaRPr>
          </a:p>
          <a:p>
            <a:pPr>
              <a:buFontTx/>
              <a:buBlip>
                <a:blip r:embed="rId3"/>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4"/>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6</a:t>
            </a:fld>
            <a:endParaRPr lang="en-NZ" altLang="en-US" dirty="0">
              <a:solidFill>
                <a:srgbClr val="898989"/>
              </a:solidFill>
            </a:endParaRPr>
          </a:p>
        </p:txBody>
      </p:sp>
      <p:pic>
        <p:nvPicPr>
          <p:cNvPr id="2" name="Picture 1"/>
          <p:cNvPicPr>
            <a:picLocks noChangeAspect="1"/>
          </p:cNvPicPr>
          <p:nvPr/>
        </p:nvPicPr>
        <p:blipFill rotWithShape="1">
          <a:blip r:embed="rId5"/>
          <a:srcRect l="5342" t="10613" r="5616" b="11044"/>
          <a:stretch/>
        </p:blipFill>
        <p:spPr>
          <a:xfrm>
            <a:off x="5364088" y="1736812"/>
            <a:ext cx="3600401" cy="3384376"/>
          </a:xfrm>
          <a:prstGeom prst="rect">
            <a:avLst/>
          </a:prstGeom>
          <a:effectLst>
            <a:softEdge rad="12700"/>
          </a:effectLst>
        </p:spPr>
      </p:pic>
    </p:spTree>
    <p:extLst>
      <p:ext uri="{BB962C8B-B14F-4D97-AF65-F5344CB8AC3E}">
        <p14:creationId xmlns:p14="http://schemas.microsoft.com/office/powerpoint/2010/main" val="15752849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One of our </a:t>
            </a:r>
            <a:r>
              <a:rPr lang="en-NZ" altLang="en-US" dirty="0">
                <a:latin typeface="Arial" panose="020B0604020202020204" pitchFamily="34" charset="0"/>
                <a:ea typeface="ＭＳ Ｐゴシック" panose="020B0600070205080204" pitchFamily="34" charset="-128"/>
                <a:cs typeface="Arial" panose="020B0604020202020204" pitchFamily="34" charset="0"/>
              </a:rPr>
              <a:t>decision-making principles</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b="1" dirty="0">
                <a:ea typeface="ＭＳ Ｐゴシック" pitchFamily="-60" charset="-128"/>
                <a:cs typeface="ＭＳ Ｐゴシック" pitchFamily="-60" charset="-128"/>
              </a:rPr>
              <a:t>Trust and security </a:t>
            </a:r>
            <a:r>
              <a:rPr lang="en-NZ" dirty="0">
                <a:ea typeface="ＭＳ Ｐゴシック" pitchFamily="-60" charset="-128"/>
                <a:cs typeface="ＭＳ Ｐゴシック" pitchFamily="-60" charset="-128"/>
              </a:rPr>
              <a:t>will remain </a:t>
            </a:r>
            <a:r>
              <a:rPr lang="en-NZ" dirty="0" smtClean="0">
                <a:ea typeface="ＭＳ Ｐゴシック" pitchFamily="-60" charset="-128"/>
                <a:cs typeface="ＭＳ Ｐゴシック" pitchFamily="-60" charset="-128"/>
              </a:rPr>
              <a:t>paramount </a:t>
            </a:r>
            <a:r>
              <a:rPr lang="en-NZ" dirty="0">
                <a:ea typeface="ＭＳ Ｐゴシック" pitchFamily="-60" charset="-128"/>
                <a:cs typeface="ＭＳ Ｐゴシック" pitchFamily="-60" charset="-128"/>
              </a:rPr>
              <a:t>to the [data] </a:t>
            </a:r>
            <a:r>
              <a:rPr lang="en-NZ" dirty="0" smtClean="0">
                <a:ea typeface="ＭＳ Ｐゴシック" pitchFamily="-60" charset="-128"/>
                <a:cs typeface="ＭＳ Ｐゴシック" pitchFamily="-60" charset="-128"/>
              </a:rPr>
              <a:t>ecosystem</a:t>
            </a:r>
          </a:p>
          <a:p>
            <a:pPr>
              <a:buBlip>
                <a:blip r:embed="rId3"/>
              </a:buBlip>
            </a:pPr>
            <a:r>
              <a:rPr lang="en-NZ" i="1" dirty="0" smtClean="0">
                <a:ea typeface="ＭＳ Ｐゴシック" pitchFamily="-60" charset="-128"/>
                <a:cs typeface="ＭＳ Ｐゴシック" pitchFamily="-60" charset="-128"/>
              </a:rPr>
              <a:t>data </a:t>
            </a:r>
            <a:r>
              <a:rPr lang="en-NZ" i="1" dirty="0">
                <a:ea typeface="ＭＳ Ｐゴシック" pitchFamily="-60" charset="-128"/>
                <a:cs typeface="ＭＳ Ｐゴシック" pitchFamily="-60" charset="-128"/>
              </a:rPr>
              <a:t>ecosystem = all of the data and its suppliers and users in New Zealand </a:t>
            </a:r>
            <a:endParaRPr lang="en-NZ" i="1" dirty="0" smtClean="0">
              <a:ea typeface="ＭＳ Ｐゴシック" pitchFamily="-60" charset="-128"/>
              <a:cs typeface="ＭＳ Ｐゴシック" pitchFamily="-60" charset="-128"/>
            </a:endParaRPr>
          </a:p>
          <a:p>
            <a:pPr>
              <a:buBlip>
                <a:blip r:embed="rId3"/>
              </a:buBlip>
            </a:pPr>
            <a:r>
              <a:rPr lang="en-NZ" i="1" dirty="0">
                <a:ea typeface="ＭＳ Ｐゴシック" pitchFamily="-60" charset="-128"/>
                <a:cs typeface="ＭＳ Ｐゴシック" pitchFamily="-60" charset="-128"/>
              </a:rPr>
              <a:t>p</a:t>
            </a:r>
            <a:r>
              <a:rPr lang="en-NZ" i="1" dirty="0" smtClean="0">
                <a:ea typeface="ＭＳ Ｐゴシック" pitchFamily="-60" charset="-128"/>
                <a:cs typeface="ＭＳ Ｐゴシック" pitchFamily="-60" charset="-128"/>
              </a:rPr>
              <a:t>aramount </a:t>
            </a:r>
            <a:r>
              <a:rPr lang="en-NZ" i="1" dirty="0">
                <a:ea typeface="ＭＳ Ｐゴシック" pitchFamily="-60" charset="-128"/>
                <a:cs typeface="ＭＳ Ｐゴシック" pitchFamily="-60" charset="-128"/>
              </a:rPr>
              <a:t>= more important than anything else; supreme; having supreme </a:t>
            </a:r>
            <a:r>
              <a:rPr lang="en-NZ" i="1" dirty="0" smtClean="0">
                <a:ea typeface="ＭＳ Ｐゴシック" pitchFamily="-60" charset="-128"/>
                <a:cs typeface="ＭＳ Ｐゴシック" pitchFamily="-60" charset="-128"/>
              </a:rPr>
              <a:t>power</a:t>
            </a:r>
            <a:endParaRPr lang="en-NZ" altLang="en-US" i="1"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4"/>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7</a:t>
            </a:fld>
            <a:endParaRPr lang="en-NZ" altLang="en-US" dirty="0">
              <a:solidFill>
                <a:srgbClr val="898989"/>
              </a:solidFill>
            </a:endParaRPr>
          </a:p>
        </p:txBody>
      </p:sp>
    </p:spTree>
    <p:extLst>
      <p:ext uri="{BB962C8B-B14F-4D97-AF65-F5344CB8AC3E}">
        <p14:creationId xmlns:p14="http://schemas.microsoft.com/office/powerpoint/2010/main" val="4115473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23528" y="1295400"/>
            <a:ext cx="8496944" cy="838200"/>
          </a:xfrm>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Underpinning our </a:t>
            </a:r>
            <a:r>
              <a:rPr lang="en-NZ" altLang="en-US" dirty="0">
                <a:latin typeface="Arial" panose="020B0604020202020204" pitchFamily="34" charset="0"/>
                <a:ea typeface="ＭＳ Ｐゴシック" panose="020B0600070205080204" pitchFamily="34" charset="-128"/>
                <a:cs typeface="Arial" panose="020B0604020202020204" pitchFamily="34" charset="0"/>
              </a:rPr>
              <a:t>target operating model</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dirty="0">
                <a:ea typeface="ＭＳ Ｐゴシック" pitchFamily="-60" charset="-128"/>
                <a:cs typeface="ＭＳ Ｐゴシック" pitchFamily="-60" charset="-128"/>
              </a:rPr>
              <a:t>Legislation will support an “open data first” </a:t>
            </a:r>
            <a:r>
              <a:rPr lang="en-NZ" dirty="0" smtClean="0">
                <a:ea typeface="ＭＳ Ｐゴシック" pitchFamily="-60" charset="-128"/>
                <a:cs typeface="ＭＳ Ｐゴシック" pitchFamily="-60" charset="-128"/>
              </a:rPr>
              <a:t>approach, covering: </a:t>
            </a:r>
          </a:p>
          <a:p>
            <a:pPr>
              <a:buBlip>
                <a:blip r:embed="rId3"/>
              </a:buBlip>
            </a:pPr>
            <a:r>
              <a:rPr lang="en-NZ" dirty="0" smtClean="0">
                <a:ea typeface="ＭＳ Ｐゴシック" pitchFamily="-60" charset="-128"/>
                <a:cs typeface="ＭＳ Ｐゴシック" pitchFamily="-60" charset="-128"/>
              </a:rPr>
              <a:t>security</a:t>
            </a:r>
            <a:r>
              <a:rPr lang="en-NZ" dirty="0">
                <a:ea typeface="ＭＳ Ｐゴシック" pitchFamily="-60" charset="-128"/>
                <a:cs typeface="ＭＳ Ｐゴシック" pitchFamily="-60" charset="-128"/>
              </a:rPr>
              <a:t>, privacy and </a:t>
            </a:r>
            <a:r>
              <a:rPr lang="en-NZ" altLang="en-US" b="1" dirty="0">
                <a:latin typeface="Arial" panose="020B0604020202020204" pitchFamily="34" charset="0"/>
                <a:ea typeface="ＭＳ Ｐゴシック" panose="020B0600070205080204" pitchFamily="34" charset="-128"/>
                <a:cs typeface="Arial" panose="020B0604020202020204" pitchFamily="34" charset="0"/>
              </a:rPr>
              <a:t>confidentiality</a:t>
            </a:r>
            <a:r>
              <a:rPr lang="en-NZ" dirty="0" smtClean="0">
                <a:ea typeface="ＭＳ Ｐゴシック" pitchFamily="-60" charset="-128"/>
                <a:cs typeface="ＭＳ Ｐゴシック" pitchFamily="-60" charset="-128"/>
              </a:rPr>
              <a:t>,</a:t>
            </a:r>
          </a:p>
          <a:p>
            <a:pPr>
              <a:buBlip>
                <a:blip r:embed="rId3"/>
              </a:buBlip>
            </a:pPr>
            <a:r>
              <a:rPr lang="en-NZ" dirty="0" smtClean="0">
                <a:ea typeface="ＭＳ Ｐゴシック" pitchFamily="-60" charset="-128"/>
                <a:cs typeface="ＭＳ Ｐゴシック" pitchFamily="-60" charset="-128"/>
              </a:rPr>
              <a:t>access </a:t>
            </a:r>
            <a:r>
              <a:rPr lang="en-NZ" dirty="0">
                <a:ea typeface="ＭＳ Ｐゴシック" pitchFamily="-60" charset="-128"/>
                <a:cs typeface="ＭＳ Ｐゴシック" pitchFamily="-60" charset="-128"/>
              </a:rPr>
              <a:t>to quality </a:t>
            </a:r>
            <a:r>
              <a:rPr lang="en-NZ" dirty="0" smtClean="0">
                <a:ea typeface="ＭＳ Ｐゴシック" pitchFamily="-60" charset="-128"/>
                <a:cs typeface="ＭＳ Ｐゴシック" pitchFamily="-60" charset="-128"/>
              </a:rPr>
              <a:t>admin data,</a:t>
            </a:r>
          </a:p>
          <a:p>
            <a:pPr>
              <a:buBlip>
                <a:blip r:embed="rId3"/>
              </a:buBlip>
            </a:pPr>
            <a:r>
              <a:rPr lang="en-NZ" dirty="0" smtClean="0">
                <a:ea typeface="ＭＳ Ｐゴシック" pitchFamily="-60" charset="-128"/>
                <a:cs typeface="ＭＳ Ｐゴシック" pitchFamily="-60" charset="-128"/>
              </a:rPr>
              <a:t>and sharing </a:t>
            </a:r>
            <a:r>
              <a:rPr lang="en-NZ" dirty="0">
                <a:ea typeface="ＭＳ Ｐゴシック" pitchFamily="-60" charset="-128"/>
                <a:cs typeface="ＭＳ Ｐゴシック" pitchFamily="-60" charset="-128"/>
              </a:rPr>
              <a:t>of </a:t>
            </a:r>
            <a:r>
              <a:rPr lang="en-NZ" dirty="0" smtClean="0">
                <a:ea typeface="ＭＳ Ｐゴシック" pitchFamily="-60" charset="-128"/>
                <a:cs typeface="ＭＳ Ｐゴシック" pitchFamily="-60" charset="-128"/>
              </a:rPr>
              <a:t>data.</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4"/>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8</a:t>
            </a:fld>
            <a:endParaRPr lang="en-NZ" altLang="en-US" dirty="0">
              <a:solidFill>
                <a:srgbClr val="898989"/>
              </a:solidFill>
            </a:endParaRPr>
          </a:p>
        </p:txBody>
      </p:sp>
      <p:sp>
        <p:nvSpPr>
          <p:cNvPr id="7" name="Text Placeholder 2"/>
          <p:cNvSpPr txBox="1">
            <a:spLocks/>
          </p:cNvSpPr>
          <p:nvPr/>
        </p:nvSpPr>
        <p:spPr bwMode="auto">
          <a:xfrm>
            <a:off x="457200" y="5322912"/>
            <a:ext cx="8686800" cy="69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SzPct val="100000"/>
              <a:buFontTx/>
              <a:buBlip>
                <a:blip r:embed="rId5"/>
              </a:buBlip>
              <a:defRPr sz="2800" kern="1200" baseline="0">
                <a:solidFill>
                  <a:schemeClr val="tx1"/>
                </a:solidFill>
                <a:latin typeface="Arial"/>
                <a:ea typeface="ＭＳ Ｐゴシック" pitchFamily="12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baseline="0">
                <a:solidFill>
                  <a:schemeClr val="tx1"/>
                </a:solidFill>
                <a:latin typeface="Arial"/>
                <a:ea typeface="ＭＳ Ｐゴシック" pitchFamily="124" charset="-128"/>
                <a:cs typeface="Arial"/>
              </a:defRPr>
            </a:lvl2pPr>
            <a:lvl3pPr marL="1143000" indent="-228600" algn="l" defTabSz="457200" rtl="0" eaLnBrk="0" fontAlgn="base" hangingPunct="0">
              <a:spcBef>
                <a:spcPct val="20000"/>
              </a:spcBef>
              <a:spcAft>
                <a:spcPct val="0"/>
              </a:spcAft>
              <a:buFont typeface="Lucida Grande" pitchFamily="108" charset="0"/>
              <a:buChar char="–"/>
              <a:defRPr sz="2000" kern="1200" baseline="0">
                <a:solidFill>
                  <a:schemeClr val="tx1"/>
                </a:solidFill>
                <a:latin typeface="Arial"/>
                <a:ea typeface="ＭＳ Ｐゴシック" pitchFamily="124" charset="-128"/>
                <a:cs typeface="Arial"/>
              </a:defRPr>
            </a:lvl3pPr>
            <a:lvl4pPr marL="1600200" indent="-228600" algn="l" defTabSz="457200" rtl="0" eaLnBrk="0" fontAlgn="base" hangingPunct="0">
              <a:spcBef>
                <a:spcPct val="20000"/>
              </a:spcBef>
              <a:spcAft>
                <a:spcPct val="0"/>
              </a:spcAft>
              <a:buFont typeface="Lucida Grande" pitchFamily="108" charset="0"/>
              <a:buChar char="»"/>
              <a:defRPr sz="1800" kern="1200" baseline="0">
                <a:solidFill>
                  <a:schemeClr val="tx1"/>
                </a:solidFill>
                <a:latin typeface="Arial"/>
                <a:ea typeface="ＭＳ Ｐゴシック" pitchFamily="124" charset="-128"/>
                <a:cs typeface="Arial"/>
              </a:defRPr>
            </a:lvl4pPr>
            <a:lvl5pPr marL="2057400" indent="-228600" algn="l" defTabSz="457200" rtl="0" eaLnBrk="0" fontAlgn="base" hangingPunct="0">
              <a:spcBef>
                <a:spcPct val="20000"/>
              </a:spcBef>
              <a:spcAft>
                <a:spcPct val="0"/>
              </a:spcAft>
              <a:buFont typeface="Lucida Grande"/>
              <a:buChar char="–"/>
              <a:defRPr sz="1600" kern="1200">
                <a:solidFill>
                  <a:schemeClr val="tx1"/>
                </a:solidFill>
                <a:latin typeface="Arial"/>
                <a:ea typeface="ＭＳ Ｐゴシック" pitchFamily="12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see also: </a:t>
            </a:r>
            <a:r>
              <a:rPr lang="en-NZ" altLang="en-US" sz="1800" dirty="0">
                <a:latin typeface="Arial" panose="020B0604020202020204" pitchFamily="34" charset="0"/>
                <a:ea typeface="ＭＳ Ｐゴシック" panose="020B0600070205080204" pitchFamily="34" charset="-128"/>
                <a:cs typeface="Arial" panose="020B0604020202020204" pitchFamily="34" charset="0"/>
                <a:hlinkClick r:id="rId6"/>
              </a:rPr>
              <a:t>https://www.ict.govt.nz/programmes-and-initiatives/open-and-transparent-government/open-government-information-and-data-work-programm</a:t>
            </a: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hlinkClick r:id="rId6"/>
              </a:rPr>
              <a:t>/</a:t>
            </a:r>
            <a:r>
              <a:rPr lang="en-NZ" altLang="en-US" sz="1800" dirty="0" smtClean="0">
                <a:latin typeface="Arial" panose="020B0604020202020204" pitchFamily="34" charset="0"/>
                <a:ea typeface="ＭＳ Ｐゴシック" panose="020B0600070205080204" pitchFamily="34" charset="-128"/>
                <a:cs typeface="Arial" panose="020B0604020202020204" pitchFamily="34" charset="0"/>
              </a:rPr>
              <a:t> </a:t>
            </a:r>
          </a:p>
        </p:txBody>
      </p:sp>
    </p:spTree>
    <p:extLst>
      <p:ext uri="{BB962C8B-B14F-4D97-AF65-F5344CB8AC3E}">
        <p14:creationId xmlns:p14="http://schemas.microsoft.com/office/powerpoint/2010/main" val="19223534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NZ" altLang="en-US" dirty="0" smtClean="0">
                <a:latin typeface="Arial" panose="020B0604020202020204" pitchFamily="34" charset="0"/>
                <a:ea typeface="ＭＳ Ｐゴシック" panose="020B0600070205080204" pitchFamily="34" charset="-128"/>
                <a:cs typeface="Arial" panose="020B0604020202020204" pitchFamily="34" charset="0"/>
              </a:rPr>
              <a:t>Among of our </a:t>
            </a:r>
            <a:r>
              <a:rPr lang="en-NZ" altLang="en-US" dirty="0">
                <a:latin typeface="Arial" panose="020B0604020202020204" pitchFamily="34" charset="0"/>
                <a:ea typeface="ＭＳ Ｐゴシック" panose="020B0600070205080204" pitchFamily="34" charset="-128"/>
                <a:cs typeface="Arial" panose="020B0604020202020204" pitchFamily="34" charset="0"/>
              </a:rPr>
              <a:t>core offerings</a:t>
            </a: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1" name="Text Placeholder 2"/>
          <p:cNvSpPr>
            <a:spLocks noGrp="1"/>
          </p:cNvSpPr>
          <p:nvPr>
            <p:ph type="body" idx="13"/>
          </p:nvPr>
        </p:nvSpPr>
        <p:spPr/>
        <p:txBody>
          <a:bodyPr/>
          <a:lstStyle/>
          <a:p>
            <a:pPr>
              <a:buBlip>
                <a:blip r:embed="rId3"/>
              </a:buBlip>
            </a:pPr>
            <a:r>
              <a:rPr lang="en-NZ" dirty="0">
                <a:ea typeface="ＭＳ Ｐゴシック" pitchFamily="-60" charset="-128"/>
                <a:cs typeface="ＭＳ Ｐゴシック" pitchFamily="-60" charset="-128"/>
              </a:rPr>
              <a:t>Data </a:t>
            </a:r>
            <a:r>
              <a:rPr lang="en-NZ" dirty="0" smtClean="0">
                <a:ea typeface="ＭＳ Ｐゴシック" pitchFamily="-60" charset="-128"/>
                <a:cs typeface="ＭＳ Ｐゴシック" pitchFamily="-60" charset="-128"/>
              </a:rPr>
              <a:t>services: </a:t>
            </a:r>
          </a:p>
          <a:p>
            <a:pPr>
              <a:buBlip>
                <a:blip r:embed="rId3"/>
              </a:buBlip>
            </a:pPr>
            <a:r>
              <a:rPr lang="en-NZ" dirty="0" smtClean="0">
                <a:ea typeface="ＭＳ Ｐゴシック" pitchFamily="-60" charset="-128"/>
                <a:cs typeface="ＭＳ Ｐゴシック" pitchFamily="-60" charset="-128"/>
              </a:rPr>
              <a:t>We </a:t>
            </a:r>
            <a:r>
              <a:rPr lang="en-NZ" dirty="0">
                <a:ea typeface="ＭＳ Ｐゴシック" pitchFamily="-60" charset="-128"/>
                <a:cs typeface="ＭＳ Ｐゴシック" pitchFamily="-60" charset="-128"/>
              </a:rPr>
              <a:t>collect data, clean it, </a:t>
            </a:r>
            <a:endParaRPr lang="en-NZ" dirty="0" smtClean="0">
              <a:ea typeface="ＭＳ Ｐゴシック" pitchFamily="-60" charset="-128"/>
              <a:cs typeface="ＭＳ Ｐゴシック" pitchFamily="-60" charset="-128"/>
            </a:endParaRPr>
          </a:p>
          <a:p>
            <a:pPr>
              <a:buBlip>
                <a:blip r:embed="rId3"/>
              </a:buBlip>
            </a:pPr>
            <a:r>
              <a:rPr lang="en-NZ" dirty="0" smtClean="0">
                <a:ea typeface="ＭＳ Ｐゴシック" pitchFamily="-60" charset="-128"/>
                <a:cs typeface="ＭＳ Ｐゴシック" pitchFamily="-60" charset="-128"/>
              </a:rPr>
              <a:t>de-identify </a:t>
            </a:r>
            <a:r>
              <a:rPr lang="en-NZ" dirty="0">
                <a:ea typeface="ＭＳ Ｐゴシック" pitchFamily="-60" charset="-128"/>
                <a:cs typeface="ＭＳ Ｐゴシック" pitchFamily="-60" charset="-128"/>
              </a:rPr>
              <a:t>and </a:t>
            </a:r>
            <a:r>
              <a:rPr lang="en-NZ" altLang="en-US" b="1" dirty="0" smtClean="0">
                <a:latin typeface="Arial" panose="020B0604020202020204" pitchFamily="34" charset="0"/>
                <a:ea typeface="ＭＳ Ｐゴシック" panose="020B0600070205080204" pitchFamily="34" charset="-128"/>
                <a:cs typeface="Arial" panose="020B0604020202020204" pitchFamily="34" charset="0"/>
              </a:rPr>
              <a:t>confidentialise</a:t>
            </a:r>
            <a:r>
              <a:rPr lang="en-NZ" dirty="0" smtClean="0">
                <a:ea typeface="ＭＳ Ｐゴシック" pitchFamily="-60" charset="-128"/>
                <a:cs typeface="ＭＳ Ｐゴシック" pitchFamily="-60" charset="-128"/>
              </a:rPr>
              <a:t> </a:t>
            </a:r>
            <a:r>
              <a:rPr lang="en-NZ" dirty="0">
                <a:ea typeface="ＭＳ Ｐゴシック" pitchFamily="-60" charset="-128"/>
                <a:cs typeface="ＭＳ Ｐゴシック" pitchFamily="-60" charset="-128"/>
              </a:rPr>
              <a:t>it, </a:t>
            </a:r>
            <a:endParaRPr lang="en-NZ" dirty="0" smtClean="0">
              <a:ea typeface="ＭＳ Ｐゴシック" pitchFamily="-60" charset="-128"/>
              <a:cs typeface="ＭＳ Ｐゴシック" pitchFamily="-60" charset="-128"/>
            </a:endParaRPr>
          </a:p>
          <a:p>
            <a:pPr>
              <a:buBlip>
                <a:blip r:embed="rId3"/>
              </a:buBlip>
            </a:pPr>
            <a:r>
              <a:rPr lang="en-NZ" dirty="0" smtClean="0">
                <a:ea typeface="ＭＳ Ｐゴシック" pitchFamily="-60" charset="-128"/>
                <a:cs typeface="ＭＳ Ｐゴシック" pitchFamily="-60" charset="-128"/>
              </a:rPr>
              <a:t>and </a:t>
            </a:r>
            <a:r>
              <a:rPr lang="en-NZ" dirty="0">
                <a:ea typeface="ＭＳ Ｐゴシック" pitchFamily="-60" charset="-128"/>
                <a:cs typeface="ＭＳ Ｐゴシック" pitchFamily="-60" charset="-128"/>
              </a:rPr>
              <a:t>make it available to the New Zealand public. </a:t>
            </a:r>
            <a:endParaRPr lang="en-NZ" dirty="0" smtClean="0">
              <a:ea typeface="ＭＳ Ｐゴシック" pitchFamily="-60" charset="-128"/>
              <a:cs typeface="ＭＳ Ｐゴシック" pitchFamily="-60" charset="-128"/>
            </a:endParaRPr>
          </a:p>
          <a:p>
            <a:pPr>
              <a:buBlip>
                <a:blip r:embed="rId3"/>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a:p>
            <a:pPr>
              <a:buFontTx/>
              <a:buBlip>
                <a:blip r:embed="rId4"/>
              </a:buBlip>
            </a:pPr>
            <a:endParaRPr lang="en-NZ" altLang="en-US" dirty="0" smtClean="0">
              <a:latin typeface="Arial" panose="020B0604020202020204" pitchFamily="34" charset="0"/>
              <a:ea typeface="ＭＳ Ｐゴシック" panose="020B0600070205080204" pitchFamily="34" charset="-128"/>
              <a:cs typeface="Arial" panose="020B0604020202020204" pitchFamily="34" charset="0"/>
            </a:endParaRPr>
          </a:p>
        </p:txBody>
      </p:sp>
      <p:sp>
        <p:nvSpPr>
          <p:cNvPr id="17413" name="Slide Number Placeholder 7"/>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549192E-986B-464F-9D11-F401F062AAF2}" type="slidenum">
              <a:rPr lang="en-NZ" altLang="en-US">
                <a:solidFill>
                  <a:srgbClr val="898989"/>
                </a:solidFill>
              </a:rPr>
              <a:pPr eaLnBrk="1" hangingPunct="1"/>
              <a:t>9</a:t>
            </a:fld>
            <a:endParaRPr lang="en-NZ" altLang="en-US" dirty="0">
              <a:solidFill>
                <a:srgbClr val="898989"/>
              </a:solidFill>
            </a:endParaRPr>
          </a:p>
        </p:txBody>
      </p:sp>
    </p:spTree>
    <p:extLst>
      <p:ext uri="{BB962C8B-B14F-4D97-AF65-F5344CB8AC3E}">
        <p14:creationId xmlns:p14="http://schemas.microsoft.com/office/powerpoint/2010/main" val="3786800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Statistics NZ template - Green">
  <a:themeElements>
    <a:clrScheme name="Custom 1">
      <a:dk1>
        <a:sysClr val="windowText" lastClr="000000"/>
      </a:dk1>
      <a:lt1>
        <a:sysClr val="window" lastClr="FFFFFF"/>
      </a:lt1>
      <a:dk2>
        <a:srgbClr val="1F497D"/>
      </a:dk2>
      <a:lt2>
        <a:srgbClr val="EEECE1"/>
      </a:lt2>
      <a:accent1>
        <a:srgbClr val="4F81BD"/>
      </a:accent1>
      <a:accent2>
        <a:srgbClr val="599CA5"/>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458</TotalTime>
  <Words>1655</Words>
  <Application>Microsoft Office PowerPoint</Application>
  <PresentationFormat>On-screen Show (4:3)</PresentationFormat>
  <Paragraphs>166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ＭＳ Ｐゴシック</vt:lpstr>
      <vt:lpstr>Arial</vt:lpstr>
      <vt:lpstr>Calibri</vt:lpstr>
      <vt:lpstr>Lucida Grande</vt:lpstr>
      <vt:lpstr>Statistics NZ template - Green</vt:lpstr>
      <vt:lpstr>PowerPoint Presentation</vt:lpstr>
      <vt:lpstr>Statistics NZ's strategic intentions for the period 2016/17–19/20 </vt:lpstr>
      <vt:lpstr>Accessible, usable, valuable data</vt:lpstr>
      <vt:lpstr>Social licence</vt:lpstr>
      <vt:lpstr>More data is available than ever before</vt:lpstr>
      <vt:lpstr>Part of our strategic functions</vt:lpstr>
      <vt:lpstr>One of our decision-making principles</vt:lpstr>
      <vt:lpstr>Underpinning our target operating model</vt:lpstr>
      <vt:lpstr>Among of our core offerings</vt:lpstr>
      <vt:lpstr>E.g. within the social  investment insights tool</vt:lpstr>
      <vt:lpstr>Would you like to know more? </vt:lpstr>
      <vt:lpstr>Questions?</vt:lpstr>
    </vt:vector>
  </TitlesOfParts>
  <Company>Statistics New Zealand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Heading One – click here to add title</dc:title>
  <dc:creator>AMelvill</dc:creator>
  <cp:lastModifiedBy>Alistair Ramsden</cp:lastModifiedBy>
  <cp:revision>56</cp:revision>
  <cp:lastPrinted>2009-04-22T05:00:49Z</cp:lastPrinted>
  <dcterms:created xsi:type="dcterms:W3CDTF">2009-08-17T04:21:41Z</dcterms:created>
  <dcterms:modified xsi:type="dcterms:W3CDTF">2017-01-25T02:46:40Z</dcterms:modified>
</cp:coreProperties>
</file>